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17" autoAdjust="0"/>
    <p:restoredTop sz="94660"/>
  </p:normalViewPr>
  <p:slideViewPr>
    <p:cSldViewPr snapToGrid="0">
      <p:cViewPr varScale="1">
        <p:scale>
          <a:sx n="73" d="100"/>
          <a:sy n="73" d="100"/>
        </p:scale>
        <p:origin x="-132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D85BD19-1B8E-4105-91E2-5EF9680F95C0}" type="datetimeFigureOut">
              <a:rPr lang="es-ES" smtClean="0"/>
              <a:pPr/>
              <a:t>17/06/2014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D5D8A6-1C06-43EB-B3EF-56B80231BAA0}" type="slidenum">
              <a:rPr lang="es-ES" smtClean="0"/>
              <a:pPr/>
              <a:t>‹Nº›</a:t>
            </a:fld>
            <a:endParaRPr lang="es-ES"/>
          </a:p>
        </p:txBody>
      </p:sp>
    </p:spTree>
    <p:extLst>
      <p:ext uri="{BB962C8B-B14F-4D97-AF65-F5344CB8AC3E}">
        <p14:creationId xmlns:p14="http://schemas.microsoft.com/office/powerpoint/2010/main" xmlns="" val="339479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smtClean="0"/>
              <a:t>Haga clic para modificar el estilo de título del patrón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3D85BD19-1B8E-4105-91E2-5EF9680F95C0}" type="datetimeFigureOut">
              <a:rPr lang="es-ES" smtClean="0"/>
              <a:pPr/>
              <a:t>17/06/2014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DD5D8A6-1C06-43EB-B3EF-56B80231BAA0}" type="slidenum">
              <a:rPr lang="es-ES" smtClean="0"/>
              <a:pPr/>
              <a:t>‹Nº›</a:t>
            </a:fld>
            <a:endParaRPr lang="es-ES"/>
          </a:p>
        </p:txBody>
      </p:sp>
    </p:spTree>
    <p:extLst>
      <p:ext uri="{BB962C8B-B14F-4D97-AF65-F5344CB8AC3E}">
        <p14:creationId xmlns:p14="http://schemas.microsoft.com/office/powerpoint/2010/main" xmlns="" val="106587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85BD19-1B8E-4105-91E2-5EF9680F95C0}" type="datetimeFigureOut">
              <a:rPr lang="es-ES" smtClean="0"/>
              <a:pPr/>
              <a:t>17/06/2014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D5D8A6-1C06-43EB-B3EF-56B80231BAA0}" type="slidenum">
              <a:rPr lang="es-ES" smtClean="0"/>
              <a:pPr/>
              <a:t>‹Nº›</a:t>
            </a:fld>
            <a:endParaRPr lang="es-ES"/>
          </a:p>
        </p:txBody>
      </p:sp>
    </p:spTree>
    <p:extLst>
      <p:ext uri="{BB962C8B-B14F-4D97-AF65-F5344CB8AC3E}">
        <p14:creationId xmlns:p14="http://schemas.microsoft.com/office/powerpoint/2010/main" xmlns="" val="289050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85BD19-1B8E-4105-91E2-5EF9680F95C0}" type="datetimeFigureOut">
              <a:rPr lang="es-ES" smtClean="0"/>
              <a:pPr/>
              <a:t>17/06/2014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D5D8A6-1C06-43EB-B3EF-56B80231BAA0}" type="slidenum">
              <a:rPr lang="es-ES" smtClean="0"/>
              <a:pPr/>
              <a:t>‹Nº›</a:t>
            </a:fld>
            <a:endParaRPr lang="es-E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1822038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85BD19-1B8E-4105-91E2-5EF9680F95C0}" type="datetimeFigureOut">
              <a:rPr lang="es-ES" smtClean="0"/>
              <a:pPr/>
              <a:t>17/06/2014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D5D8A6-1C06-43EB-B3EF-56B80231BAA0}" type="slidenum">
              <a:rPr lang="es-ES" smtClean="0"/>
              <a:pPr/>
              <a:t>‹Nº›</a:t>
            </a:fld>
            <a:endParaRPr lang="es-ES"/>
          </a:p>
        </p:txBody>
      </p:sp>
    </p:spTree>
    <p:extLst>
      <p:ext uri="{BB962C8B-B14F-4D97-AF65-F5344CB8AC3E}">
        <p14:creationId xmlns:p14="http://schemas.microsoft.com/office/powerpoint/2010/main" xmlns="" val="360920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85BD19-1B8E-4105-91E2-5EF9680F95C0}" type="datetimeFigureOut">
              <a:rPr lang="es-ES" smtClean="0"/>
              <a:pPr/>
              <a:t>17/06/2014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D5D8A6-1C06-43EB-B3EF-56B80231BAA0}" type="slidenum">
              <a:rPr lang="es-ES" smtClean="0"/>
              <a:pPr/>
              <a:t>‹Nº›</a:t>
            </a:fld>
            <a:endParaRPr lang="es-E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364401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85BD19-1B8E-4105-91E2-5EF9680F95C0}" type="datetimeFigureOut">
              <a:rPr lang="es-ES" smtClean="0"/>
              <a:pPr/>
              <a:t>17/06/2014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D5D8A6-1C06-43EB-B3EF-56B80231BAA0}" type="slidenum">
              <a:rPr lang="es-ES" smtClean="0"/>
              <a:pPr/>
              <a:t>‹Nº›</a:t>
            </a:fld>
            <a:endParaRPr lang="es-ES"/>
          </a:p>
        </p:txBody>
      </p:sp>
    </p:spTree>
    <p:extLst>
      <p:ext uri="{BB962C8B-B14F-4D97-AF65-F5344CB8AC3E}">
        <p14:creationId xmlns:p14="http://schemas.microsoft.com/office/powerpoint/2010/main" xmlns="" val="3181199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D85BD19-1B8E-4105-91E2-5EF9680F95C0}" type="datetimeFigureOut">
              <a:rPr lang="es-ES" smtClean="0"/>
              <a:pPr/>
              <a:t>17/06/2014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D5D8A6-1C06-43EB-B3EF-56B80231BAA0}" type="slidenum">
              <a:rPr lang="es-ES" smtClean="0"/>
              <a:pPr/>
              <a:t>‹Nº›</a:t>
            </a:fld>
            <a:endParaRPr lang="es-ES"/>
          </a:p>
        </p:txBody>
      </p:sp>
    </p:spTree>
    <p:extLst>
      <p:ext uri="{BB962C8B-B14F-4D97-AF65-F5344CB8AC3E}">
        <p14:creationId xmlns:p14="http://schemas.microsoft.com/office/powerpoint/2010/main" xmlns="" val="2428384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D85BD19-1B8E-4105-91E2-5EF9680F95C0}" type="datetimeFigureOut">
              <a:rPr lang="es-ES" smtClean="0"/>
              <a:pPr/>
              <a:t>17/06/2014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D5D8A6-1C06-43EB-B3EF-56B80231BAA0}" type="slidenum">
              <a:rPr lang="es-ES" smtClean="0"/>
              <a:pPr/>
              <a:t>‹Nº›</a:t>
            </a:fld>
            <a:endParaRPr lang="es-ES"/>
          </a:p>
        </p:txBody>
      </p:sp>
    </p:spTree>
    <p:extLst>
      <p:ext uri="{BB962C8B-B14F-4D97-AF65-F5344CB8AC3E}">
        <p14:creationId xmlns:p14="http://schemas.microsoft.com/office/powerpoint/2010/main" xmlns="" val="254459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D85BD19-1B8E-4105-91E2-5EF9680F95C0}" type="datetimeFigureOut">
              <a:rPr lang="es-ES" smtClean="0"/>
              <a:pPr/>
              <a:t>17/06/2014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D5D8A6-1C06-43EB-B3EF-56B80231BAA0}" type="slidenum">
              <a:rPr lang="es-ES" smtClean="0"/>
              <a:pPr/>
              <a:t>‹Nº›</a:t>
            </a:fld>
            <a:endParaRPr lang="es-ES"/>
          </a:p>
        </p:txBody>
      </p:sp>
    </p:spTree>
    <p:extLst>
      <p:ext uri="{BB962C8B-B14F-4D97-AF65-F5344CB8AC3E}">
        <p14:creationId xmlns:p14="http://schemas.microsoft.com/office/powerpoint/2010/main" xmlns="" val="3859953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85BD19-1B8E-4105-91E2-5EF9680F95C0}" type="datetimeFigureOut">
              <a:rPr lang="es-ES" smtClean="0"/>
              <a:pPr/>
              <a:t>17/06/2014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D5D8A6-1C06-43EB-B3EF-56B80231BAA0}" type="slidenum">
              <a:rPr lang="es-ES" smtClean="0"/>
              <a:pPr/>
              <a:t>‹Nº›</a:t>
            </a:fld>
            <a:endParaRPr lang="es-ES"/>
          </a:p>
        </p:txBody>
      </p:sp>
    </p:spTree>
    <p:extLst>
      <p:ext uri="{BB962C8B-B14F-4D97-AF65-F5344CB8AC3E}">
        <p14:creationId xmlns:p14="http://schemas.microsoft.com/office/powerpoint/2010/main" xmlns="" val="192474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smtClean="0"/>
              <a:t>Haga clic para modificar el estilo de título del patrón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D85BD19-1B8E-4105-91E2-5EF9680F95C0}" type="datetimeFigureOut">
              <a:rPr lang="es-ES" smtClean="0"/>
              <a:pPr/>
              <a:t>17/06/2014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D5D8A6-1C06-43EB-B3EF-56B80231BAA0}" type="slidenum">
              <a:rPr lang="es-ES" smtClean="0"/>
              <a:pPr/>
              <a:t>‹Nº›</a:t>
            </a:fld>
            <a:endParaRPr lang="es-ES"/>
          </a:p>
        </p:txBody>
      </p:sp>
    </p:spTree>
    <p:extLst>
      <p:ext uri="{BB962C8B-B14F-4D97-AF65-F5344CB8AC3E}">
        <p14:creationId xmlns:p14="http://schemas.microsoft.com/office/powerpoint/2010/main" xmlns="" val="52336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D85BD19-1B8E-4105-91E2-5EF9680F95C0}" type="datetimeFigureOut">
              <a:rPr lang="es-ES" smtClean="0"/>
              <a:pPr/>
              <a:t>17/06/2014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DD5D8A6-1C06-43EB-B3EF-56B80231BAA0}" type="slidenum">
              <a:rPr lang="es-ES" smtClean="0"/>
              <a:pPr/>
              <a:t>‹Nº›</a:t>
            </a:fld>
            <a:endParaRPr lang="es-ES"/>
          </a:p>
        </p:txBody>
      </p:sp>
    </p:spTree>
    <p:extLst>
      <p:ext uri="{BB962C8B-B14F-4D97-AF65-F5344CB8AC3E}">
        <p14:creationId xmlns:p14="http://schemas.microsoft.com/office/powerpoint/2010/main" xmlns="" val="205938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D85BD19-1B8E-4105-91E2-5EF9680F95C0}" type="datetimeFigureOut">
              <a:rPr lang="es-ES" smtClean="0"/>
              <a:pPr/>
              <a:t>17/06/2014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DD5D8A6-1C06-43EB-B3EF-56B80231BAA0}" type="slidenum">
              <a:rPr lang="es-ES" smtClean="0"/>
              <a:pPr/>
              <a:t>‹Nº›</a:t>
            </a:fld>
            <a:endParaRPr lang="es-ES"/>
          </a:p>
        </p:txBody>
      </p:sp>
    </p:spTree>
    <p:extLst>
      <p:ext uri="{BB962C8B-B14F-4D97-AF65-F5344CB8AC3E}">
        <p14:creationId xmlns:p14="http://schemas.microsoft.com/office/powerpoint/2010/main" xmlns="" val="217997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5BD19-1B8E-4105-91E2-5EF9680F95C0}" type="datetimeFigureOut">
              <a:rPr lang="es-ES" smtClean="0"/>
              <a:pPr/>
              <a:t>17/06/2014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DD5D8A6-1C06-43EB-B3EF-56B80231BAA0}" type="slidenum">
              <a:rPr lang="es-ES" smtClean="0"/>
              <a:pPr/>
              <a:t>‹Nº›</a:t>
            </a:fld>
            <a:endParaRPr lang="es-ES"/>
          </a:p>
        </p:txBody>
      </p:sp>
    </p:spTree>
    <p:extLst>
      <p:ext uri="{BB962C8B-B14F-4D97-AF65-F5344CB8AC3E}">
        <p14:creationId xmlns:p14="http://schemas.microsoft.com/office/powerpoint/2010/main" xmlns="" val="62263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D85BD19-1B8E-4105-91E2-5EF9680F95C0}" type="datetimeFigureOut">
              <a:rPr lang="es-ES" smtClean="0"/>
              <a:pPr/>
              <a:t>17/06/2014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D5D8A6-1C06-43EB-B3EF-56B80231BAA0}" type="slidenum">
              <a:rPr lang="es-ES" smtClean="0"/>
              <a:pPr/>
              <a:t>‹Nº›</a:t>
            </a:fld>
            <a:endParaRPr lang="es-ES"/>
          </a:p>
        </p:txBody>
      </p:sp>
    </p:spTree>
    <p:extLst>
      <p:ext uri="{BB962C8B-B14F-4D97-AF65-F5344CB8AC3E}">
        <p14:creationId xmlns:p14="http://schemas.microsoft.com/office/powerpoint/2010/main" xmlns="" val="372912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D85BD19-1B8E-4105-91E2-5EF9680F95C0}" type="datetimeFigureOut">
              <a:rPr lang="es-ES" smtClean="0"/>
              <a:pPr/>
              <a:t>17/06/2014</a:t>
            </a:fld>
            <a:endParaRPr lang="es-ES"/>
          </a:p>
        </p:txBody>
      </p:sp>
      <p:sp>
        <p:nvSpPr>
          <p:cNvPr id="6" name="Footer Placeholder 5"/>
          <p:cNvSpPr>
            <a:spLocks noGrp="1"/>
          </p:cNvSpPr>
          <p:nvPr>
            <p:ph type="ftr" sz="quarter" idx="11"/>
          </p:nvPr>
        </p:nvSpPr>
        <p:spPr>
          <a:xfrm>
            <a:off x="533400" y="6172200"/>
            <a:ext cx="5811724" cy="365125"/>
          </a:xfrm>
        </p:spPr>
        <p:txBody>
          <a:bodyPr/>
          <a:lstStyle/>
          <a:p>
            <a:endParaRPr lang="es-ES"/>
          </a:p>
        </p:txBody>
      </p:sp>
      <p:sp>
        <p:nvSpPr>
          <p:cNvPr id="7" name="Slide Number Placeholder 6"/>
          <p:cNvSpPr>
            <a:spLocks noGrp="1"/>
          </p:cNvSpPr>
          <p:nvPr>
            <p:ph type="sldNum" sz="quarter" idx="12"/>
          </p:nvPr>
        </p:nvSpPr>
        <p:spPr/>
        <p:txBody>
          <a:bodyPr/>
          <a:lstStyle/>
          <a:p>
            <a:fld id="{BDD5D8A6-1C06-43EB-B3EF-56B80231BAA0}" type="slidenum">
              <a:rPr lang="es-ES" smtClean="0"/>
              <a:pPr/>
              <a:t>‹Nº›</a:t>
            </a:fld>
            <a:endParaRPr lang="es-ES"/>
          </a:p>
        </p:txBody>
      </p:sp>
    </p:spTree>
    <p:extLst>
      <p:ext uri="{BB962C8B-B14F-4D97-AF65-F5344CB8AC3E}">
        <p14:creationId xmlns:p14="http://schemas.microsoft.com/office/powerpoint/2010/main" xmlns="" val="382621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D85BD19-1B8E-4105-91E2-5EF9680F95C0}" type="datetimeFigureOut">
              <a:rPr lang="es-ES" smtClean="0"/>
              <a:pPr/>
              <a:t>17/06/2014</a:t>
            </a:fld>
            <a:endParaRPr lang="es-E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DD5D8A6-1C06-43EB-B3EF-56B80231BAA0}" type="slidenum">
              <a:rPr lang="es-ES" smtClean="0"/>
              <a:pPr/>
              <a:t>‹Nº›</a:t>
            </a:fld>
            <a:endParaRPr lang="es-ES"/>
          </a:p>
        </p:txBody>
      </p:sp>
    </p:spTree>
    <p:extLst>
      <p:ext uri="{BB962C8B-B14F-4D97-AF65-F5344CB8AC3E}">
        <p14:creationId xmlns:p14="http://schemas.microsoft.com/office/powerpoint/2010/main" xmlns="" val="17839811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7.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aciprensa.com/noticias/virgen-maria-cruzo-la-meta-con-atleta-que-gano-el-oro-en-londres-2012/" TargetMode="Externa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Desde el invierno eclesial a la primavera</a:t>
            </a:r>
            <a:endParaRPr lang="es-ES" dirty="0"/>
          </a:p>
        </p:txBody>
      </p:sp>
      <p:sp>
        <p:nvSpPr>
          <p:cNvPr id="3" name="Subtítulo 2"/>
          <p:cNvSpPr>
            <a:spLocks noGrp="1"/>
          </p:cNvSpPr>
          <p:nvPr>
            <p:ph type="subTitle" idx="1"/>
          </p:nvPr>
        </p:nvSpPr>
        <p:spPr/>
        <p:txBody>
          <a:bodyPr/>
          <a:lstStyle/>
          <a:p>
            <a:r>
              <a:rPr lang="es-ES" dirty="0" smtClean="0">
                <a:solidFill>
                  <a:schemeClr val="bg1"/>
                </a:solidFill>
              </a:rPr>
              <a:t>Exhortación Apostólica:</a:t>
            </a:r>
          </a:p>
          <a:p>
            <a:r>
              <a:rPr lang="es-ES" dirty="0" smtClean="0">
                <a:solidFill>
                  <a:schemeClr val="bg1"/>
                </a:solidFill>
              </a:rPr>
              <a:t>EVANGELII GAUDIUM</a:t>
            </a:r>
            <a:endParaRPr lang="es-ES" dirty="0">
              <a:solidFill>
                <a:schemeClr val="bg1"/>
              </a:solidFill>
            </a:endParaRPr>
          </a:p>
        </p:txBody>
      </p:sp>
      <p:pic>
        <p:nvPicPr>
          <p:cNvPr id="1026" name="Picture 2" descr="http://hospitalidad.files.wordpress.com/2013/11/evangelii_gaudiu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9174" y="2095500"/>
            <a:ext cx="2667000" cy="4238626"/>
          </a:xfrm>
          <a:prstGeom prst="rect">
            <a:avLst/>
          </a:prstGeom>
          <a:ln>
            <a:noFill/>
          </a:ln>
          <a:effectLst>
            <a:reflection blurRad="12700" stA="30000" endPos="30000" dist="5000" dir="5400000" sy="-100000" algn="bl" rotWithShape="0"/>
          </a:effectLst>
          <a:scene3d>
            <a:camera prst="perspectiveContrastingLeftFacing" fov="3600000">
              <a:rot lat="421810" lon="1826611" rev="21536737"/>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477982" y="5766955"/>
            <a:ext cx="3751118" cy="523220"/>
          </a:xfrm>
          <a:prstGeom prst="rect">
            <a:avLst/>
          </a:prstGeom>
          <a:noFill/>
        </p:spPr>
        <p:txBody>
          <a:bodyPr wrap="square" rtlCol="0">
            <a:spAutoFit/>
          </a:bodyPr>
          <a:lstStyle/>
          <a:p>
            <a:r>
              <a:rPr lang="es-ES" sz="1400" dirty="0" smtClean="0"/>
              <a:t>Elaborado por Esteban </a:t>
            </a:r>
            <a:r>
              <a:rPr lang="es-ES" sz="1400" dirty="0" err="1" smtClean="0"/>
              <a:t>Judd</a:t>
            </a:r>
            <a:r>
              <a:rPr lang="es-ES" sz="1400" dirty="0" smtClean="0"/>
              <a:t>, MM.</a:t>
            </a:r>
          </a:p>
          <a:p>
            <a:r>
              <a:rPr lang="es-ES" sz="1400" dirty="0" smtClean="0"/>
              <a:t>Bolivia</a:t>
            </a:r>
            <a:r>
              <a:rPr lang="es-ES" sz="1400" smtClean="0"/>
              <a:t>, Junio 2014.</a:t>
            </a:r>
            <a:endParaRPr lang="es-ES" sz="1400" dirty="0"/>
          </a:p>
        </p:txBody>
      </p:sp>
    </p:spTree>
    <p:extLst>
      <p:ext uri="{BB962C8B-B14F-4D97-AF65-F5344CB8AC3E}">
        <p14:creationId xmlns:p14="http://schemas.microsoft.com/office/powerpoint/2010/main" xmlns="" val="421461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Segundo capítulo: </a:t>
            </a:r>
            <a:r>
              <a:rPr lang="es-ES" cap="none" dirty="0"/>
              <a:t>La crisis del compromiso comunitario</a:t>
            </a:r>
            <a:endParaRPr lang="es-ES" dirty="0"/>
          </a:p>
        </p:txBody>
      </p:sp>
      <p:sp>
        <p:nvSpPr>
          <p:cNvPr id="3" name="Marcador de contenido 2"/>
          <p:cNvSpPr>
            <a:spLocks noGrp="1"/>
          </p:cNvSpPr>
          <p:nvPr>
            <p:ph idx="1"/>
          </p:nvPr>
        </p:nvSpPr>
        <p:spPr>
          <a:xfrm>
            <a:off x="377536" y="530511"/>
            <a:ext cx="6554867" cy="3767670"/>
          </a:xfrm>
        </p:spPr>
        <p:txBody>
          <a:bodyPr>
            <a:normAutofit lnSpcReduction="10000"/>
          </a:bodyPr>
          <a:lstStyle/>
          <a:p>
            <a:r>
              <a:rPr lang="es-ES" dirty="0">
                <a:solidFill>
                  <a:schemeClr val="bg1"/>
                </a:solidFill>
                <a:effectLst>
                  <a:outerShdw blurRad="38100" dist="38100" dir="2700000" algn="tl">
                    <a:srgbClr val="000000">
                      <a:alpha val="43137"/>
                    </a:srgbClr>
                  </a:outerShdw>
                </a:effectLst>
              </a:rPr>
              <a:t>Se limita a las tareas </a:t>
            </a:r>
            <a:r>
              <a:rPr lang="es-ES" dirty="0" err="1">
                <a:solidFill>
                  <a:schemeClr val="bg1"/>
                </a:solidFill>
                <a:effectLst>
                  <a:outerShdw blurRad="38100" dist="38100" dir="2700000" algn="tl">
                    <a:srgbClr val="000000">
                      <a:alpha val="43137"/>
                    </a:srgbClr>
                  </a:outerShdw>
                </a:effectLst>
              </a:rPr>
              <a:t>intereclesiales</a:t>
            </a:r>
            <a:r>
              <a:rPr lang="es-ES" dirty="0">
                <a:solidFill>
                  <a:schemeClr val="bg1"/>
                </a:solidFill>
                <a:effectLst>
                  <a:outerShdw blurRad="38100" dist="38100" dir="2700000" algn="tl">
                    <a:srgbClr val="000000">
                      <a:alpha val="43137"/>
                    </a:srgbClr>
                  </a:outerShdw>
                </a:effectLst>
              </a:rPr>
              <a:t> (102)</a:t>
            </a:r>
          </a:p>
          <a:p>
            <a:r>
              <a:rPr lang="es-ES" dirty="0">
                <a:solidFill>
                  <a:schemeClr val="bg1"/>
                </a:solidFill>
                <a:effectLst>
                  <a:outerShdw blurRad="38100" dist="38100" dir="2700000" algn="tl">
                    <a:srgbClr val="000000">
                      <a:alpha val="43137"/>
                    </a:srgbClr>
                  </a:outerShdw>
                </a:effectLst>
              </a:rPr>
              <a:t>Indispensable aporte de la mujer en la sociedad (103)</a:t>
            </a:r>
          </a:p>
          <a:p>
            <a:r>
              <a:rPr lang="es-ES" dirty="0" smtClean="0">
                <a:solidFill>
                  <a:schemeClr val="bg1"/>
                </a:solidFill>
                <a:effectLst>
                  <a:outerShdw blurRad="38100" dist="38100" dir="2700000" algn="tl">
                    <a:srgbClr val="000000">
                      <a:alpha val="43137"/>
                    </a:srgbClr>
                  </a:outerShdw>
                </a:effectLst>
              </a:rPr>
              <a:t>Si se identifica demasiado la potestad sacramental con el poder (…) en la Iglesia las funciones “no dan lugar a la superioridad” (104)</a:t>
            </a:r>
          </a:p>
          <a:p>
            <a:r>
              <a:rPr lang="es-ES" dirty="0" smtClean="0">
                <a:solidFill>
                  <a:schemeClr val="bg1"/>
                </a:solidFill>
                <a:effectLst>
                  <a:outerShdw blurRad="38100" dist="38100" dir="2700000" algn="tl">
                    <a:srgbClr val="000000">
                      <a:alpha val="43137"/>
                    </a:srgbClr>
                  </a:outerShdw>
                </a:effectLst>
              </a:rPr>
              <a:t>Los </a:t>
            </a:r>
            <a:r>
              <a:rPr lang="es-ES" dirty="0">
                <a:solidFill>
                  <a:schemeClr val="bg1"/>
                </a:solidFill>
                <a:effectLst>
                  <a:outerShdw blurRad="38100" dist="38100" dir="2700000" algn="tl">
                    <a:srgbClr val="000000">
                      <a:alpha val="43137"/>
                    </a:srgbClr>
                  </a:outerShdw>
                </a:effectLst>
              </a:rPr>
              <a:t>jóvenes sean “callejeros de la fe” (106)</a:t>
            </a:r>
          </a:p>
          <a:p>
            <a:r>
              <a:rPr lang="es-ES" dirty="0">
                <a:solidFill>
                  <a:schemeClr val="bg1"/>
                </a:solidFill>
                <a:effectLst>
                  <a:outerShdw blurRad="38100" dist="38100" dir="2700000" algn="tl">
                    <a:srgbClr val="000000">
                      <a:alpha val="43137"/>
                    </a:srgbClr>
                  </a:outerShdw>
                </a:effectLst>
              </a:rPr>
              <a:t>Los seminarios (107) los jóvenes nos abren al futuro (108)</a:t>
            </a:r>
          </a:p>
          <a:p>
            <a:r>
              <a:rPr lang="es-ES" dirty="0" smtClean="0">
                <a:solidFill>
                  <a:schemeClr val="bg1"/>
                </a:solidFill>
                <a:effectLst>
                  <a:outerShdw blurRad="38100" dist="38100" dir="2700000" algn="tl">
                    <a:srgbClr val="000000">
                      <a:alpha val="43137"/>
                    </a:srgbClr>
                  </a:outerShdw>
                </a:effectLst>
              </a:rPr>
              <a:t>¡No nos dejemos robar la fuerza misionera! (109)</a:t>
            </a:r>
          </a:p>
          <a:p>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68378" y="0"/>
            <a:ext cx="2375622" cy="1226127"/>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68378" y="1226127"/>
            <a:ext cx="2375622" cy="2375622"/>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768378" y="3601749"/>
            <a:ext cx="2375622" cy="2472807"/>
          </a:xfrm>
          <a:prstGeom prst="rect">
            <a:avLst/>
          </a:prstGeom>
        </p:spPr>
      </p:pic>
    </p:spTree>
    <p:extLst>
      <p:ext uri="{BB962C8B-B14F-4D97-AF65-F5344CB8AC3E}">
        <p14:creationId xmlns:p14="http://schemas.microsoft.com/office/powerpoint/2010/main" xmlns="" val="428850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35724" y="2692977"/>
            <a:ext cx="4694851" cy="3605645"/>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p:nvPr>
        </p:nvSpPr>
        <p:spPr>
          <a:xfrm>
            <a:off x="533400" y="4495800"/>
            <a:ext cx="6657109" cy="1524000"/>
          </a:xfrm>
        </p:spPr>
        <p:txBody>
          <a:bodyPr>
            <a:normAutofit fontScale="90000"/>
          </a:bodyPr>
          <a:lstStyle/>
          <a:p>
            <a:r>
              <a:rPr lang="es-ES" dirty="0" smtClean="0"/>
              <a:t>Tercer capítulo: </a:t>
            </a:r>
            <a:r>
              <a:rPr lang="es-ES" cap="none" dirty="0" smtClean="0"/>
              <a:t>El pueblo de dios como sujeto de la evangelización – “un oído en el pueblo”</a:t>
            </a:r>
            <a:endParaRPr lang="es-ES" cap="none" dirty="0"/>
          </a:p>
        </p:txBody>
      </p:sp>
      <p:sp>
        <p:nvSpPr>
          <p:cNvPr id="3" name="Marcador de contenido 2"/>
          <p:cNvSpPr>
            <a:spLocks noGrp="1"/>
          </p:cNvSpPr>
          <p:nvPr>
            <p:ph idx="1"/>
          </p:nvPr>
        </p:nvSpPr>
        <p:spPr>
          <a:xfrm>
            <a:off x="533400" y="533400"/>
            <a:ext cx="6554867" cy="3962400"/>
          </a:xfrm>
        </p:spPr>
        <p:txBody>
          <a:bodyPr>
            <a:normAutofit fontScale="92500" lnSpcReduction="10000"/>
          </a:bodyPr>
          <a:lstStyle/>
          <a:p>
            <a:r>
              <a:rPr lang="es-ES" dirty="0" smtClean="0">
                <a:solidFill>
                  <a:schemeClr val="bg1"/>
                </a:solidFill>
                <a:effectLst>
                  <a:outerShdw blurRad="38100" dist="38100" dir="2700000" algn="tl">
                    <a:srgbClr val="000000">
                      <a:alpha val="43137"/>
                    </a:srgbClr>
                  </a:outerShdw>
                </a:effectLst>
              </a:rPr>
              <a:t>Pueblo peregrino y evangelizador, lo cual siempre trasciende toda necesaria expresión institucional (111) el principio de la primacía de la gracias debe ser un faro (112)</a:t>
            </a:r>
          </a:p>
          <a:p>
            <a:r>
              <a:rPr lang="es-ES" dirty="0" smtClean="0">
                <a:solidFill>
                  <a:schemeClr val="bg1"/>
                </a:solidFill>
                <a:effectLst>
                  <a:outerShdw blurRad="38100" dist="38100" dir="2700000" algn="tl">
                    <a:srgbClr val="000000">
                      <a:alpha val="43137"/>
                    </a:srgbClr>
                  </a:outerShdw>
                </a:effectLst>
              </a:rPr>
              <a:t>Construye una unidad que nunca es uniformidad sino multiforme armonía que atrae (117) es indiscutible que una sola cultura no agota el misterio de la redención de Cristo (118)</a:t>
            </a:r>
          </a:p>
          <a:p>
            <a:r>
              <a:rPr lang="es-ES" dirty="0" smtClean="0">
                <a:solidFill>
                  <a:schemeClr val="bg1"/>
                </a:solidFill>
                <a:effectLst>
                  <a:outerShdw blurRad="38100" dist="38100" dir="2700000" algn="tl">
                    <a:srgbClr val="000000">
                      <a:alpha val="43137"/>
                    </a:srgbClr>
                  </a:outerShdw>
                </a:effectLst>
              </a:rPr>
              <a:t>Nuevo protagonismo de cada uno de los bautizados (120)</a:t>
            </a:r>
          </a:p>
          <a:p>
            <a:r>
              <a:rPr lang="es-ES" dirty="0" smtClean="0">
                <a:solidFill>
                  <a:schemeClr val="bg1"/>
                </a:solidFill>
                <a:effectLst>
                  <a:outerShdw blurRad="38100" dist="38100" dir="2700000" algn="tl">
                    <a:srgbClr val="000000">
                      <a:alpha val="43137"/>
                    </a:srgbClr>
                  </a:outerShdw>
                </a:effectLst>
              </a:rPr>
              <a:t>La “espiritualidad o mística popular” (…) expresa más por la vía simbólica que por el uso de la razón instrumental (124)</a:t>
            </a:r>
            <a:endParaRPr lang="es-ES" dirty="0">
              <a:solidFill>
                <a:schemeClr val="bg1"/>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314334" y="169285"/>
            <a:ext cx="1581150" cy="200977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404163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0" y="4495800"/>
            <a:ext cx="6646718" cy="1524000"/>
          </a:xfrm>
        </p:spPr>
        <p:txBody>
          <a:bodyPr>
            <a:normAutofit fontScale="90000"/>
          </a:bodyPr>
          <a:lstStyle/>
          <a:p>
            <a:r>
              <a:rPr lang="es-ES" dirty="0"/>
              <a:t>Tercer capítulo: </a:t>
            </a:r>
            <a:r>
              <a:rPr lang="es-ES" cap="none" dirty="0"/>
              <a:t>El pueblo de dios como sujeto de la evangelización – “un oído en el pueblo”</a:t>
            </a:r>
            <a:endParaRPr lang="es-ES" dirty="0"/>
          </a:p>
        </p:txBody>
      </p:sp>
      <p:sp>
        <p:nvSpPr>
          <p:cNvPr id="3" name="Marcador de contenido 2"/>
          <p:cNvSpPr>
            <a:spLocks noGrp="1"/>
          </p:cNvSpPr>
          <p:nvPr>
            <p:ph idx="1"/>
          </p:nvPr>
        </p:nvSpPr>
        <p:spPr>
          <a:xfrm>
            <a:off x="294409" y="730658"/>
            <a:ext cx="6554867" cy="3767670"/>
          </a:xfrm>
        </p:spPr>
        <p:txBody>
          <a:bodyPr>
            <a:normAutofit/>
          </a:bodyPr>
          <a:lstStyle/>
          <a:p>
            <a:r>
              <a:rPr lang="es-ES" dirty="0" smtClean="0">
                <a:solidFill>
                  <a:schemeClr val="bg1"/>
                </a:solidFill>
                <a:effectLst>
                  <a:outerShdw blurRad="38100" dist="38100" dir="2700000" algn="tl">
                    <a:srgbClr val="000000">
                      <a:alpha val="43137"/>
                    </a:srgbClr>
                  </a:outerShdw>
                </a:effectLst>
              </a:rPr>
              <a:t>Eso se produce espontáneamente en cualquier lugar (127)</a:t>
            </a:r>
          </a:p>
          <a:p>
            <a:r>
              <a:rPr lang="es-ES" dirty="0" smtClean="0">
                <a:solidFill>
                  <a:schemeClr val="bg1"/>
                </a:solidFill>
                <a:effectLst>
                  <a:outerShdw blurRad="38100" dist="38100" dir="2700000" algn="tl">
                    <a:srgbClr val="000000">
                      <a:alpha val="43137"/>
                    </a:srgbClr>
                  </a:outerShdw>
                </a:effectLst>
              </a:rPr>
              <a:t>Carismas al servicio de la comunión evangelizadora (130)</a:t>
            </a:r>
          </a:p>
          <a:p>
            <a:r>
              <a:rPr lang="es-ES" dirty="0" smtClean="0">
                <a:solidFill>
                  <a:schemeClr val="bg1"/>
                </a:solidFill>
                <a:effectLst>
                  <a:outerShdw blurRad="38100" dist="38100" dir="2700000" algn="tl">
                    <a:srgbClr val="000000">
                      <a:alpha val="43137"/>
                    </a:srgbClr>
                  </a:outerShdw>
                </a:effectLst>
              </a:rPr>
              <a:t>Anuncio a las culturas profesionales, científicas y académicas (…) original apologética (132)</a:t>
            </a:r>
          </a:p>
          <a:p>
            <a:r>
              <a:rPr lang="es-ES" dirty="0" smtClean="0">
                <a:solidFill>
                  <a:schemeClr val="bg1"/>
                </a:solidFill>
                <a:effectLst>
                  <a:outerShdw blurRad="38100" dist="38100" dir="2700000" algn="tl">
                    <a:srgbClr val="000000">
                      <a:alpha val="43137"/>
                    </a:srgbClr>
                  </a:outerShdw>
                </a:effectLst>
              </a:rPr>
              <a:t>Contexto litúrgico y la homilía (150)</a:t>
            </a:r>
          </a:p>
          <a:p>
            <a:r>
              <a:rPr lang="es-ES" dirty="0" smtClean="0">
                <a:solidFill>
                  <a:schemeClr val="bg1"/>
                </a:solidFill>
                <a:effectLst>
                  <a:outerShdw blurRad="38100" dist="38100" dir="2700000" algn="tl">
                    <a:srgbClr val="000000">
                      <a:alpha val="43137"/>
                    </a:srgbClr>
                  </a:outerShdw>
                </a:effectLst>
              </a:rPr>
              <a:t>Un predicador es un contemplativo de la Palabra y también un contemplativo del pueblo prestando atención (154)</a:t>
            </a:r>
            <a:endParaRPr lang="es-ES" dirty="0">
              <a:solidFill>
                <a:schemeClr val="bg1"/>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69052" y="-401844"/>
            <a:ext cx="4774948" cy="2261817"/>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50182" y="1701261"/>
            <a:ext cx="2493818" cy="1823936"/>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88267" y="3525197"/>
            <a:ext cx="2221869" cy="3332803"/>
          </a:xfrm>
          <a:prstGeom prst="rect">
            <a:avLst/>
          </a:prstGeom>
        </p:spPr>
      </p:pic>
    </p:spTree>
    <p:extLst>
      <p:ext uri="{BB962C8B-B14F-4D97-AF65-F5344CB8AC3E}">
        <p14:creationId xmlns:p14="http://schemas.microsoft.com/office/powerpoint/2010/main" xmlns="" val="258798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0" y="4495800"/>
            <a:ext cx="6636327" cy="1524000"/>
          </a:xfrm>
        </p:spPr>
        <p:txBody>
          <a:bodyPr>
            <a:normAutofit fontScale="90000"/>
          </a:bodyPr>
          <a:lstStyle/>
          <a:p>
            <a:r>
              <a:rPr lang="es-ES" dirty="0"/>
              <a:t>Tercer capítulo: </a:t>
            </a:r>
            <a:r>
              <a:rPr lang="es-ES" cap="none" dirty="0"/>
              <a:t>El pueblo de dios como sujeto de la evangelización – “un oído en el pueblo”</a:t>
            </a:r>
            <a:endParaRPr lang="es-ES" dirty="0"/>
          </a:p>
        </p:txBody>
      </p:sp>
      <p:sp>
        <p:nvSpPr>
          <p:cNvPr id="3" name="Marcador de contenido 2"/>
          <p:cNvSpPr>
            <a:spLocks noGrp="1"/>
          </p:cNvSpPr>
          <p:nvPr>
            <p:ph idx="1"/>
          </p:nvPr>
        </p:nvSpPr>
        <p:spPr/>
        <p:txBody>
          <a:bodyPr>
            <a:normAutofit lnSpcReduction="10000"/>
          </a:bodyPr>
          <a:lstStyle/>
          <a:p>
            <a:r>
              <a:rPr lang="es-ES" dirty="0" smtClean="0">
                <a:solidFill>
                  <a:schemeClr val="bg1"/>
                </a:solidFill>
                <a:effectLst>
                  <a:outerShdw blurRad="38100" dist="38100" dir="2700000" algn="tl">
                    <a:srgbClr val="000000">
                      <a:alpha val="43137"/>
                    </a:srgbClr>
                  </a:outerShdw>
                </a:effectLst>
              </a:rPr>
              <a:t>Lenguaje positivo para no quedarse en la queja, el lamento, la crítica o el remordimiento (159)</a:t>
            </a:r>
          </a:p>
          <a:p>
            <a:r>
              <a:rPr lang="es-ES" dirty="0" smtClean="0">
                <a:solidFill>
                  <a:schemeClr val="bg1"/>
                </a:solidFill>
                <a:effectLst>
                  <a:outerShdw blurRad="38100" dist="38100" dir="2700000" algn="tl">
                    <a:srgbClr val="000000">
                      <a:alpha val="43137"/>
                    </a:srgbClr>
                  </a:outerShdw>
                </a:effectLst>
              </a:rPr>
              <a:t>Creer en </a:t>
            </a:r>
            <a:r>
              <a:rPr lang="es-ES" dirty="0">
                <a:solidFill>
                  <a:schemeClr val="bg1"/>
                </a:solidFill>
                <a:effectLst>
                  <a:outerShdw blurRad="38100" dist="38100" dir="2700000" algn="tl">
                    <a:srgbClr val="000000">
                      <a:alpha val="43137"/>
                    </a:srgbClr>
                  </a:outerShdw>
                </a:effectLst>
              </a:rPr>
              <a:t>É</a:t>
            </a:r>
            <a:r>
              <a:rPr lang="es-ES" dirty="0" smtClean="0">
                <a:solidFill>
                  <a:schemeClr val="bg1"/>
                </a:solidFill>
                <a:effectLst>
                  <a:outerShdw blurRad="38100" dist="38100" dir="2700000" algn="tl">
                    <a:srgbClr val="000000">
                      <a:alpha val="43137"/>
                    </a:srgbClr>
                  </a:outerShdw>
                </a:effectLst>
              </a:rPr>
              <a:t>l y seguirlo no es sólo algo verdadero y justo, sino también bello, capaz de colmar la vida de un nuevo resplandor y de gozo profundo (…) “lenguaje parabólico…” (167)</a:t>
            </a:r>
          </a:p>
          <a:p>
            <a:r>
              <a:rPr lang="es-ES" dirty="0" smtClean="0">
                <a:solidFill>
                  <a:schemeClr val="bg1"/>
                </a:solidFill>
                <a:effectLst>
                  <a:outerShdw blurRad="38100" dist="38100" dir="2700000" algn="tl">
                    <a:srgbClr val="000000">
                      <a:alpha val="43137"/>
                    </a:srgbClr>
                  </a:outerShdw>
                </a:effectLst>
              </a:rPr>
              <a:t>Alegres mensajeros de propuestas superadoras (168)</a:t>
            </a:r>
          </a:p>
          <a:p>
            <a:r>
              <a:rPr lang="es-ES" dirty="0" smtClean="0">
                <a:solidFill>
                  <a:schemeClr val="bg1"/>
                </a:solidFill>
                <a:effectLst>
                  <a:outerShdw blurRad="38100" dist="38100" dir="2700000" algn="tl">
                    <a:srgbClr val="000000">
                      <a:alpha val="43137"/>
                    </a:srgbClr>
                  </a:outerShdw>
                </a:effectLst>
              </a:rPr>
              <a:t>“arte del acompañamiento…” (169)</a:t>
            </a:r>
          </a:p>
          <a:p>
            <a:r>
              <a:rPr lang="es-ES" dirty="0" smtClean="0">
                <a:solidFill>
                  <a:schemeClr val="bg1"/>
                </a:solidFill>
                <a:effectLst>
                  <a:outerShdw blurRad="38100" dist="38100" dir="2700000" algn="tl">
                    <a:srgbClr val="000000">
                      <a:alpha val="43137"/>
                    </a:srgbClr>
                  </a:outerShdw>
                </a:effectLst>
              </a:rPr>
              <a:t>El acompañamiento sería contraproducente si se convirtiera en una suerte de terapia (170)</a:t>
            </a:r>
            <a:endParaRPr lang="es-ES" dirty="0">
              <a:solidFill>
                <a:schemeClr val="bg1"/>
              </a:solidFill>
              <a:effectLst>
                <a:outerShdw blurRad="38100" dist="38100" dir="2700000" algn="tl">
                  <a:srgbClr val="000000">
                    <a:alpha val="43137"/>
                  </a:srgbClr>
                </a:outerShdw>
              </a:effectLst>
            </a:endParaRPr>
          </a:p>
        </p:txBody>
      </p:sp>
      <p:pic>
        <p:nvPicPr>
          <p:cNvPr id="1026" name="Picture 2" descr="http://www.brainsins.com/es/wp-content/uploads/2013/07/vasos_medio_llenos_ecommerce.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5686" t="19118" r="15686" b="19118"/>
          <a:stretch/>
        </p:blipFill>
        <p:spPr bwMode="auto">
          <a:xfrm>
            <a:off x="7123544" y="-1"/>
            <a:ext cx="2020456" cy="181840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6751286" y="2556163"/>
            <a:ext cx="2392714" cy="1572108"/>
          </a:xfrm>
          <a:prstGeom prst="rect">
            <a:avLst/>
          </a:prstGeom>
        </p:spPr>
      </p:pic>
    </p:spTree>
    <p:extLst>
      <p:ext uri="{BB962C8B-B14F-4D97-AF65-F5344CB8AC3E}">
        <p14:creationId xmlns:p14="http://schemas.microsoft.com/office/powerpoint/2010/main" xmlns="" val="110510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0" y="4495799"/>
            <a:ext cx="6355773" cy="1614055"/>
          </a:xfrm>
        </p:spPr>
        <p:txBody>
          <a:bodyPr>
            <a:normAutofit fontScale="90000"/>
          </a:bodyPr>
          <a:lstStyle/>
          <a:p>
            <a:r>
              <a:rPr lang="es-ES" dirty="0" smtClean="0"/>
              <a:t>Cuarto Capítulo: </a:t>
            </a:r>
            <a:r>
              <a:rPr lang="es-ES" cap="none" dirty="0" smtClean="0"/>
              <a:t>Dimensión social de la evangelización – destinatarios privilegiados – inclusión social</a:t>
            </a:r>
            <a:endParaRPr lang="es-ES" cap="none" dirty="0"/>
          </a:p>
        </p:txBody>
      </p:sp>
      <p:sp>
        <p:nvSpPr>
          <p:cNvPr id="3" name="Marcador de contenido 2"/>
          <p:cNvSpPr>
            <a:spLocks noGrp="1"/>
          </p:cNvSpPr>
          <p:nvPr>
            <p:ph idx="1"/>
          </p:nvPr>
        </p:nvSpPr>
        <p:spPr/>
        <p:txBody>
          <a:bodyPr/>
          <a:lstStyle/>
          <a:p>
            <a:r>
              <a:rPr lang="es-ES" dirty="0" smtClean="0">
                <a:solidFill>
                  <a:schemeClr val="bg1"/>
                </a:solidFill>
              </a:rPr>
              <a:t>Evangelizar es hacer presente en el mundo el Reino de Dios (176)</a:t>
            </a:r>
          </a:p>
          <a:p>
            <a:r>
              <a:rPr lang="es-ES" dirty="0" smtClean="0">
                <a:solidFill>
                  <a:schemeClr val="bg1"/>
                </a:solidFill>
              </a:rPr>
              <a:t>Siempre implica un profundo deseo de cambiar el mundo, de transmitir valores, de dejar algo mejor detrás de nuestro paso por la tierra (…) el pensamiento social de la Iglesia (…) positivo y propositivo (…) acción transformadora (183)</a:t>
            </a:r>
          </a:p>
          <a:p>
            <a:r>
              <a:rPr lang="es-ES" dirty="0" smtClean="0">
                <a:solidFill>
                  <a:schemeClr val="bg1"/>
                </a:solidFill>
              </a:rPr>
              <a:t>Inclusión social de los pobres (…) paz y diálogo social (185)</a:t>
            </a:r>
            <a:endParaRPr lang="es-ES" dirty="0">
              <a:solidFill>
                <a:schemeClr val="bg1"/>
              </a:solidFill>
            </a:endParaRPr>
          </a:p>
        </p:txBody>
      </p:sp>
      <p:pic>
        <p:nvPicPr>
          <p:cNvPr id="2050" name="Picture 2" descr="http://www.prannaclubdeluz.com/nuevo/images/voy_a_cambiar_el_mund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90797" y="0"/>
            <a:ext cx="2153202" cy="179762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1.bp.blogspot.com/-yIQgSmUA_j4/Uai4uxpO2BI/AAAAAAAAChE/aIuyPekunVw/s1600/huella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90796" y="1804120"/>
            <a:ext cx="2153203" cy="143062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aristidescervantes.com/wp-content/uploads/2012/04/proposit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90795" y="3234740"/>
            <a:ext cx="2153203" cy="1048455"/>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b68389.medialib.glogster.com/media/215b861bf484038c4581fe2f63efa468577fd701aeaf59dccea44f5ff4c7af0d/inclusion-3.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11502"/>
          <a:stretch/>
        </p:blipFill>
        <p:spPr bwMode="auto">
          <a:xfrm>
            <a:off x="6990794" y="4252479"/>
            <a:ext cx="2153206" cy="116118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Imagen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486400" y="4968577"/>
            <a:ext cx="1847293" cy="1871205"/>
          </a:xfrm>
          <a:prstGeom prst="rect">
            <a:avLst/>
          </a:prstGeom>
        </p:spPr>
      </p:pic>
    </p:spTree>
    <p:extLst>
      <p:ext uri="{BB962C8B-B14F-4D97-AF65-F5344CB8AC3E}">
        <p14:creationId xmlns:p14="http://schemas.microsoft.com/office/powerpoint/2010/main" xmlns="" val="114831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1000"/>
                                        <p:tgtEl>
                                          <p:spTgt spid="205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fade">
                                      <p:cBhvr>
                                        <p:cTn id="27" dur="1000"/>
                                        <p:tgtEl>
                                          <p:spTgt spid="2054"/>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056"/>
                                        </p:tgtEl>
                                        <p:attrNameLst>
                                          <p:attrName>style.visibility</p:attrName>
                                        </p:attrNameLst>
                                      </p:cBhvr>
                                      <p:to>
                                        <p:strVal val="visible"/>
                                      </p:to>
                                    </p:set>
                                    <p:animEffect transition="in" filter="fade">
                                      <p:cBhvr>
                                        <p:cTn id="31" dur="1000"/>
                                        <p:tgtEl>
                                          <p:spTgt spid="2056"/>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xmlns="" val="0"/>
              </a:ext>
            </a:extLst>
          </a:blip>
          <a:srcRect t="2158"/>
          <a:stretch/>
        </p:blipFill>
        <p:spPr>
          <a:xfrm>
            <a:off x="5591343" y="4052455"/>
            <a:ext cx="3801005" cy="2805545"/>
          </a:xfrm>
          <a:prstGeom prst="rect">
            <a:avLst/>
          </a:prstGeom>
        </p:spPr>
      </p:pic>
      <p:sp>
        <p:nvSpPr>
          <p:cNvPr id="2" name="Título 1"/>
          <p:cNvSpPr>
            <a:spLocks noGrp="1"/>
          </p:cNvSpPr>
          <p:nvPr>
            <p:ph type="title"/>
          </p:nvPr>
        </p:nvSpPr>
        <p:spPr>
          <a:xfrm>
            <a:off x="533400" y="4495800"/>
            <a:ext cx="6802582" cy="1524000"/>
          </a:xfrm>
        </p:spPr>
        <p:txBody>
          <a:bodyPr>
            <a:normAutofit fontScale="90000"/>
          </a:bodyPr>
          <a:lstStyle/>
          <a:p>
            <a:r>
              <a:rPr lang="es-ES" dirty="0"/>
              <a:t>Cuarto Capítulo: </a:t>
            </a:r>
            <a:r>
              <a:rPr lang="es-ES" cap="none" dirty="0"/>
              <a:t>Dimensión social de la evangelización – destinatarios privilegiados – inclusión social</a:t>
            </a:r>
            <a:endParaRPr lang="es-ES" dirty="0"/>
          </a:p>
        </p:txBody>
      </p:sp>
      <p:sp>
        <p:nvSpPr>
          <p:cNvPr id="3" name="Marcador de contenido 2"/>
          <p:cNvSpPr>
            <a:spLocks noGrp="1"/>
          </p:cNvSpPr>
          <p:nvPr>
            <p:ph idx="1"/>
          </p:nvPr>
        </p:nvSpPr>
        <p:spPr/>
        <p:txBody>
          <a:bodyPr>
            <a:normAutofit/>
          </a:bodyPr>
          <a:lstStyle/>
          <a:p>
            <a:r>
              <a:rPr lang="es-ES" dirty="0" smtClean="0">
                <a:solidFill>
                  <a:schemeClr val="bg1"/>
                </a:solidFill>
              </a:rPr>
              <a:t>Estas convicciones y hábitos de solidaridad, cuando se hacen carne, abren camino a otras transformaciones estructurales y las vuelven posibles (189)</a:t>
            </a:r>
          </a:p>
          <a:p>
            <a:r>
              <a:rPr lang="es-ES" dirty="0" smtClean="0">
                <a:solidFill>
                  <a:schemeClr val="bg1"/>
                </a:solidFill>
              </a:rPr>
              <a:t>La opción por los pobres es una categoría teológica (…) “su primera misericordia” (198)</a:t>
            </a:r>
          </a:p>
          <a:p>
            <a:r>
              <a:rPr lang="es-ES" dirty="0" smtClean="0">
                <a:solidFill>
                  <a:schemeClr val="bg1"/>
                </a:solidFill>
              </a:rPr>
              <a:t>De cualquier ideología cualquier intento de utilizar a los pobres (199)</a:t>
            </a:r>
          </a:p>
        </p:txBody>
      </p:sp>
      <p:pic>
        <p:nvPicPr>
          <p:cNvPr id="3076" name="Picture 4" descr="http://3.bp.blogspot.com/-65v4SjA03vY/UPUv2jmemII/AAAAAAAAIzc/M4AkRbqiK6w/s1600/Imposible-es-posibl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73868" y="0"/>
            <a:ext cx="2370131" cy="156902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n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651848" y="1643329"/>
            <a:ext cx="2304081" cy="2311761"/>
          </a:xfrm>
          <a:prstGeom prst="rect">
            <a:avLst/>
          </a:prstGeom>
        </p:spPr>
      </p:pic>
    </p:spTree>
    <p:extLst>
      <p:ext uri="{BB962C8B-B14F-4D97-AF65-F5344CB8AC3E}">
        <p14:creationId xmlns:p14="http://schemas.microsoft.com/office/powerpoint/2010/main" xmlns="" val="305205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74756" y="3389514"/>
            <a:ext cx="3297385" cy="2473039"/>
          </a:xfrm>
          <a:prstGeom prst="rect">
            <a:avLst/>
          </a:prstGeom>
        </p:spPr>
      </p:pic>
      <p:sp>
        <p:nvSpPr>
          <p:cNvPr id="2" name="Título 1"/>
          <p:cNvSpPr>
            <a:spLocks noGrp="1"/>
          </p:cNvSpPr>
          <p:nvPr>
            <p:ph type="title"/>
          </p:nvPr>
        </p:nvSpPr>
        <p:spPr>
          <a:xfrm>
            <a:off x="533400" y="4495800"/>
            <a:ext cx="6812973" cy="1524000"/>
          </a:xfrm>
        </p:spPr>
        <p:txBody>
          <a:bodyPr>
            <a:normAutofit fontScale="90000"/>
          </a:bodyPr>
          <a:lstStyle/>
          <a:p>
            <a:r>
              <a:rPr lang="es-ES" dirty="0"/>
              <a:t>Cuarto Capítulo: </a:t>
            </a:r>
            <a:r>
              <a:rPr lang="es-ES" cap="none" dirty="0"/>
              <a:t>Dimensión social de la evangelización – destinatarios privilegiados – inclusión social</a:t>
            </a:r>
            <a:endParaRPr lang="es-ES" dirty="0"/>
          </a:p>
        </p:txBody>
      </p:sp>
      <p:sp>
        <p:nvSpPr>
          <p:cNvPr id="3" name="Marcador de contenido 2"/>
          <p:cNvSpPr>
            <a:spLocks noGrp="1"/>
          </p:cNvSpPr>
          <p:nvPr>
            <p:ph idx="1"/>
          </p:nvPr>
        </p:nvSpPr>
        <p:spPr/>
        <p:txBody>
          <a:bodyPr/>
          <a:lstStyle/>
          <a:p>
            <a:r>
              <a:rPr lang="es-ES" dirty="0">
                <a:solidFill>
                  <a:schemeClr val="bg1"/>
                </a:solidFill>
              </a:rPr>
              <a:t>Los planes asistenciales, que atienden a ciertas urgencias, sólo deberían pensarse como respuestas pasajeras (…) estructurales de la inequidad (…) la cómoda indiferencia ante estas cuestiones vacía nuestra vida (203)</a:t>
            </a:r>
          </a:p>
          <a:p>
            <a:r>
              <a:rPr lang="es-ES" dirty="0" smtClean="0">
                <a:solidFill>
                  <a:schemeClr val="bg1"/>
                </a:solidFill>
              </a:rPr>
              <a:t>Supere el mero asistencialismo, un populismo irresponsable (204)</a:t>
            </a:r>
          </a:p>
          <a:p>
            <a:r>
              <a:rPr lang="es-ES" dirty="0" smtClean="0">
                <a:solidFill>
                  <a:schemeClr val="bg1"/>
                </a:solidFill>
              </a:rPr>
              <a:t>Cuidar la fragilidad (211)</a:t>
            </a:r>
          </a:p>
          <a:p>
            <a:r>
              <a:rPr lang="es-ES" dirty="0" smtClean="0">
                <a:solidFill>
                  <a:schemeClr val="bg1"/>
                </a:solidFill>
              </a:rPr>
              <a:t>Un ser humano es siempre sagrado e inviolable (…) Es un fin en sí mismo y no un medio (213)</a:t>
            </a:r>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88713" y="228600"/>
            <a:ext cx="2515390" cy="1766241"/>
          </a:xfrm>
          <a:prstGeom prst="rect">
            <a:avLst/>
          </a:prstGeom>
        </p:spPr>
      </p:pic>
      <p:pic>
        <p:nvPicPr>
          <p:cNvPr id="4098" name="Picture 2" descr="http://www.desmotivar.com/img/desmotivaciones/65220_la_indiferencia.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779" t="6385" r="5545" b="21178"/>
          <a:stretch/>
        </p:blipFill>
        <p:spPr bwMode="auto">
          <a:xfrm>
            <a:off x="6774873" y="1994842"/>
            <a:ext cx="2223654" cy="16563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72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0" y="5212773"/>
            <a:ext cx="7041573" cy="1524000"/>
          </a:xfrm>
        </p:spPr>
        <p:txBody>
          <a:bodyPr>
            <a:normAutofit fontScale="90000"/>
          </a:bodyPr>
          <a:lstStyle/>
          <a:p>
            <a:r>
              <a:rPr lang="es-ES" dirty="0"/>
              <a:t>Cuarto Capítulo: </a:t>
            </a:r>
            <a:r>
              <a:rPr lang="es-ES" cap="none" dirty="0"/>
              <a:t>Dimensión social de la evangelización – destinatarios privilegiados – inclusión social</a:t>
            </a:r>
            <a:endParaRPr lang="es-ES" dirty="0"/>
          </a:p>
        </p:txBody>
      </p:sp>
      <p:sp>
        <p:nvSpPr>
          <p:cNvPr id="3" name="Marcador de contenido 2"/>
          <p:cNvSpPr>
            <a:spLocks noGrp="1"/>
          </p:cNvSpPr>
          <p:nvPr>
            <p:ph idx="1"/>
          </p:nvPr>
        </p:nvSpPr>
        <p:spPr/>
        <p:txBody>
          <a:bodyPr/>
          <a:lstStyle/>
          <a:p>
            <a:r>
              <a:rPr lang="es-ES" dirty="0" smtClean="0">
                <a:solidFill>
                  <a:schemeClr val="bg1"/>
                </a:solidFill>
              </a:rPr>
              <a:t>Conjunto de la creación (215)</a:t>
            </a:r>
          </a:p>
          <a:p>
            <a:r>
              <a:rPr lang="es-ES" dirty="0" smtClean="0">
                <a:solidFill>
                  <a:schemeClr val="bg1"/>
                </a:solidFill>
              </a:rPr>
              <a:t>El tiempo es superior al espacio. Este principio permite trabajar a largo plazo, sin obsesionarse por resultados inmediatos (…) Se trata de privilegiar a las acciones que generan dinamismos nuevos en la sociedad (233)</a:t>
            </a:r>
          </a:p>
          <a:p>
            <a:r>
              <a:rPr lang="es-ES" dirty="0" smtClean="0">
                <a:solidFill>
                  <a:schemeClr val="bg1"/>
                </a:solidFill>
              </a:rPr>
              <a:t>Este criterio también es muy propio de la evangelización (…) tener presente el horizonte (225)</a:t>
            </a:r>
          </a:p>
          <a:p>
            <a:r>
              <a:rPr lang="es-ES" dirty="0" smtClean="0">
                <a:solidFill>
                  <a:schemeClr val="bg1"/>
                </a:solidFill>
              </a:rPr>
              <a:t>La unidad prevalece el conflicto (227)</a:t>
            </a:r>
            <a:endParaRPr lang="es-ES" dirty="0">
              <a:solidFill>
                <a:schemeClr val="bg1"/>
              </a:solidFill>
            </a:endParaRPr>
          </a:p>
        </p:txBody>
      </p:sp>
      <p:pic>
        <p:nvPicPr>
          <p:cNvPr id="5122" name="Picture 2" descr="http://www.escuelacima.com/zcap_cis_creacion_adan_detall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61962" y="0"/>
            <a:ext cx="2382038" cy="1766455"/>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www.1001consejos.com/wp-content/uploads/2012/04/alba-contra-sol-muj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61962" y="1762225"/>
            <a:ext cx="2382038" cy="1786529"/>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http://carlosvictorcosta.com/wp-content/uploads/2012/11/negotiation.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61962" y="3548754"/>
            <a:ext cx="2382038" cy="17388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258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fade">
                                      <p:cBhvr>
                                        <p:cTn id="23" dur="1000"/>
                                        <p:tgtEl>
                                          <p:spTgt spid="512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fade">
                                      <p:cBhvr>
                                        <p:cTn id="27" dur="1000"/>
                                        <p:tgtEl>
                                          <p:spTgt spid="5124"/>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5126"/>
                                        </p:tgtEl>
                                        <p:attrNameLst>
                                          <p:attrName>style.visibility</p:attrName>
                                        </p:attrNameLst>
                                      </p:cBhvr>
                                      <p:to>
                                        <p:strVal val="visible"/>
                                      </p:to>
                                    </p:set>
                                    <p:animEffect transition="in" filter="fade">
                                      <p:cBhvr>
                                        <p:cTn id="31"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0" y="4495800"/>
            <a:ext cx="6854536" cy="1524000"/>
          </a:xfrm>
        </p:spPr>
        <p:txBody>
          <a:bodyPr>
            <a:normAutofit fontScale="90000"/>
          </a:bodyPr>
          <a:lstStyle/>
          <a:p>
            <a:r>
              <a:rPr lang="es-ES" dirty="0"/>
              <a:t>Cuarto Capítulo: </a:t>
            </a:r>
            <a:r>
              <a:rPr lang="es-ES" cap="none" dirty="0"/>
              <a:t>Dimensión social de la evangelización – destinatarios privilegiados – inclusión social</a:t>
            </a:r>
            <a:endParaRPr lang="es-ES" dirty="0"/>
          </a:p>
        </p:txBody>
      </p:sp>
      <p:sp>
        <p:nvSpPr>
          <p:cNvPr id="3" name="Marcador de contenido 2"/>
          <p:cNvSpPr>
            <a:spLocks noGrp="1"/>
          </p:cNvSpPr>
          <p:nvPr>
            <p:ph idx="1"/>
          </p:nvPr>
        </p:nvSpPr>
        <p:spPr/>
        <p:txBody>
          <a:bodyPr/>
          <a:lstStyle/>
          <a:p>
            <a:r>
              <a:rPr lang="es-ES" dirty="0" smtClean="0">
                <a:solidFill>
                  <a:schemeClr val="bg1"/>
                </a:solidFill>
              </a:rPr>
              <a:t>Con corazones rotos en miles de fragmentos será difícil construir una auténtica paz social (229)</a:t>
            </a:r>
          </a:p>
          <a:p>
            <a:r>
              <a:rPr lang="es-ES" dirty="0" smtClean="0">
                <a:solidFill>
                  <a:schemeClr val="bg1"/>
                </a:solidFill>
              </a:rPr>
              <a:t>La realidad es más importante que la idea. Esto supone evitar diversas formas de ocultar la realidad (…) El criterio de la realidad, de una Palabra ya encarnada y siempre buscando encarnarse, es esencial a la evangelización (231 – 233)</a:t>
            </a:r>
          </a:p>
          <a:p>
            <a:r>
              <a:rPr lang="es-ES" dirty="0" smtClean="0">
                <a:solidFill>
                  <a:schemeClr val="bg1"/>
                </a:solidFill>
              </a:rPr>
              <a:t>El todo es superior a la parte. Las dos cosas unidas impiden caer en alguno de estos dos extremos (234)</a:t>
            </a:r>
            <a:endParaRPr lang="es-ES" dirty="0">
              <a:solidFill>
                <a:schemeClr val="bg1"/>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9173" y="218208"/>
            <a:ext cx="2327564" cy="2327564"/>
          </a:xfrm>
          <a:prstGeom prst="rect">
            <a:avLst/>
          </a:prstGeom>
        </p:spPr>
      </p:pic>
      <p:pic>
        <p:nvPicPr>
          <p:cNvPr id="6146" name="Picture 2" descr="http://1.bp.blogspot.com/-pYo51AGyuxA/UGK_wLO73QI/AAAAAAAAAbc/rv2-b_jOX_o/s1600/part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0" y="2953717"/>
            <a:ext cx="2286000"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991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1000"/>
                                        <p:tgtEl>
                                          <p:spTgt spid="6146"/>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0" y="4495800"/>
            <a:ext cx="6802582" cy="1524000"/>
          </a:xfrm>
        </p:spPr>
        <p:txBody>
          <a:bodyPr>
            <a:normAutofit fontScale="90000"/>
          </a:bodyPr>
          <a:lstStyle/>
          <a:p>
            <a:r>
              <a:rPr lang="es-ES" dirty="0"/>
              <a:t>Cuarto Capítulo: </a:t>
            </a:r>
            <a:r>
              <a:rPr lang="es-ES" cap="none" dirty="0"/>
              <a:t>Dimensión social de la evangelización – destinatarios privilegiados – inclusión social</a:t>
            </a:r>
            <a:endParaRPr lang="es-ES" dirty="0"/>
          </a:p>
        </p:txBody>
      </p:sp>
      <p:sp>
        <p:nvSpPr>
          <p:cNvPr id="3" name="Marcador de contenido 2"/>
          <p:cNvSpPr>
            <a:spLocks noGrp="1"/>
          </p:cNvSpPr>
          <p:nvPr>
            <p:ph idx="1"/>
          </p:nvPr>
        </p:nvSpPr>
        <p:spPr>
          <a:xfrm>
            <a:off x="273681" y="472651"/>
            <a:ext cx="6554867" cy="3767670"/>
          </a:xfrm>
        </p:spPr>
        <p:txBody>
          <a:bodyPr/>
          <a:lstStyle/>
          <a:p>
            <a:r>
              <a:rPr lang="es-ES" dirty="0" smtClean="0">
                <a:solidFill>
                  <a:schemeClr val="bg1"/>
                </a:solidFill>
              </a:rPr>
              <a:t>El todo es más que la parte, y también es más que la mera suma de ellas (…) siempre hay que ampliar la mirada (…) Es la conjunción de los pueblos (235)</a:t>
            </a:r>
          </a:p>
          <a:p>
            <a:r>
              <a:rPr lang="es-ES" dirty="0" smtClean="0">
                <a:solidFill>
                  <a:schemeClr val="bg1"/>
                </a:solidFill>
              </a:rPr>
              <a:t>Privilegie el diálogo como forma de encuentro, la búsqueda de consensos y acuerdos, pero sin separarla de la preocupación por una sociedad justa memoriosa y sin exclusiones. Se trata de una acuerdo para vivir juntos, de un pacto social y cultural (239)</a:t>
            </a:r>
          </a:p>
          <a:p>
            <a:r>
              <a:rPr lang="es-ES" dirty="0" smtClean="0">
                <a:solidFill>
                  <a:schemeClr val="bg1"/>
                </a:solidFill>
              </a:rPr>
              <a:t>Subsidiariedad y solidaridad (240)</a:t>
            </a:r>
            <a:endParaRPr lang="es-ES" dirty="0">
              <a:solidFill>
                <a:schemeClr val="bg1"/>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8938" y="4240321"/>
            <a:ext cx="2045062" cy="2617679"/>
          </a:xfrm>
          <a:prstGeom prst="rect">
            <a:avLst/>
          </a:prstGeom>
        </p:spPr>
      </p:pic>
      <p:pic>
        <p:nvPicPr>
          <p:cNvPr id="7170" name="Picture 2" descr="http://valparaiso.cl/news/wp-content/uploads/2012/08/pueblos-originarios-500x27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23971" y="0"/>
            <a:ext cx="2317397" cy="1288473"/>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img.over-blog.com/450x259/3/20/23/02/naturaleza/abuela_grillo.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33126" y="1288474"/>
            <a:ext cx="2310873" cy="1330036"/>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lascreeningroom.net/wp-content/uploads/2011/05/abuela-grill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37757" y="2606784"/>
            <a:ext cx="2303611" cy="12482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203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fade">
                                      <p:cBhvr>
                                        <p:cTn id="23" dur="1000"/>
                                        <p:tgtEl>
                                          <p:spTgt spid="7174"/>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7172"/>
                                        </p:tgtEl>
                                        <p:attrNameLst>
                                          <p:attrName>style.visibility</p:attrName>
                                        </p:attrNameLst>
                                      </p:cBhvr>
                                      <p:to>
                                        <p:strVal val="visible"/>
                                      </p:to>
                                    </p:set>
                                    <p:animEffect transition="in" filter="fade">
                                      <p:cBhvr>
                                        <p:cTn id="27" dur="1000"/>
                                        <p:tgtEl>
                                          <p:spTgt spid="7172"/>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7170"/>
                                        </p:tgtEl>
                                        <p:attrNameLst>
                                          <p:attrName>style.visibility</p:attrName>
                                        </p:attrNameLst>
                                      </p:cBhvr>
                                      <p:to>
                                        <p:strVal val="visible"/>
                                      </p:to>
                                    </p:set>
                                    <p:animEffect transition="in" filter="fade">
                                      <p:cBhvr>
                                        <p:cTn id="31"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65791" y="-14624"/>
            <a:ext cx="2286419" cy="1716225"/>
          </a:xfrm>
          <a:prstGeom prst="rect">
            <a:avLst/>
          </a:prstGeom>
        </p:spPr>
      </p:pic>
      <p:sp>
        <p:nvSpPr>
          <p:cNvPr id="2" name="Título 1"/>
          <p:cNvSpPr>
            <a:spLocks noGrp="1"/>
          </p:cNvSpPr>
          <p:nvPr>
            <p:ph type="title"/>
          </p:nvPr>
        </p:nvSpPr>
        <p:spPr/>
        <p:txBody>
          <a:bodyPr/>
          <a:lstStyle/>
          <a:p>
            <a:r>
              <a:rPr lang="es-ES" dirty="0" smtClean="0"/>
              <a:t>Introducción: </a:t>
            </a:r>
            <a:r>
              <a:rPr lang="es-ES" cap="none" dirty="0" smtClean="0"/>
              <a:t>Camino de renovación eclesial</a:t>
            </a:r>
            <a:endParaRPr lang="es-ES" cap="none" dirty="0"/>
          </a:p>
        </p:txBody>
      </p:sp>
      <p:sp>
        <p:nvSpPr>
          <p:cNvPr id="3" name="Marcador de contenido 2"/>
          <p:cNvSpPr>
            <a:spLocks noGrp="1"/>
          </p:cNvSpPr>
          <p:nvPr>
            <p:ph idx="1"/>
          </p:nvPr>
        </p:nvSpPr>
        <p:spPr/>
        <p:txBody>
          <a:bodyPr>
            <a:normAutofit/>
          </a:bodyPr>
          <a:lstStyle/>
          <a:p>
            <a:r>
              <a:rPr lang="es-ES" dirty="0" smtClean="0">
                <a:solidFill>
                  <a:schemeClr val="bg1"/>
                </a:solidFill>
                <a:effectLst>
                  <a:outerShdw blurRad="38100" dist="38100" dir="2700000" algn="tl">
                    <a:srgbClr val="000000">
                      <a:alpha val="43137"/>
                    </a:srgbClr>
                  </a:outerShdw>
                </a:effectLst>
              </a:rPr>
              <a:t>Invitación a renovar el encuentro personal con Jesucristo (3)</a:t>
            </a:r>
          </a:p>
          <a:p>
            <a:r>
              <a:rPr lang="es-ES" dirty="0" smtClean="0">
                <a:solidFill>
                  <a:schemeClr val="bg1"/>
                </a:solidFill>
                <a:effectLst>
                  <a:outerShdw blurRad="38100" dist="38100" dir="2700000" algn="tl">
                    <a:srgbClr val="000000">
                      <a:alpha val="43137"/>
                    </a:srgbClr>
                  </a:outerShdw>
                </a:effectLst>
              </a:rPr>
              <a:t>Somos rescatados de nuestra conciencia aislada y de </a:t>
            </a:r>
            <a:r>
              <a:rPr lang="es-ES" dirty="0" err="1" smtClean="0">
                <a:solidFill>
                  <a:schemeClr val="bg1"/>
                </a:solidFill>
                <a:effectLst>
                  <a:outerShdw blurRad="38100" dist="38100" dir="2700000" algn="tl">
                    <a:srgbClr val="000000">
                      <a:alpha val="43137"/>
                    </a:srgbClr>
                  </a:outerShdw>
                </a:effectLst>
              </a:rPr>
              <a:t>autoreferencialidad</a:t>
            </a:r>
            <a:r>
              <a:rPr lang="es-ES" dirty="0" smtClean="0">
                <a:solidFill>
                  <a:schemeClr val="bg1"/>
                </a:solidFill>
                <a:effectLst>
                  <a:outerShdw blurRad="38100" dist="38100" dir="2700000" algn="tl">
                    <a:srgbClr val="000000">
                      <a:alpha val="43137"/>
                    </a:srgbClr>
                  </a:outerShdw>
                </a:effectLst>
              </a:rPr>
              <a:t> (8)</a:t>
            </a:r>
          </a:p>
          <a:p>
            <a:r>
              <a:rPr lang="es-ES" dirty="0" smtClean="0">
                <a:solidFill>
                  <a:schemeClr val="bg1"/>
                </a:solidFill>
                <a:effectLst>
                  <a:outerShdw blurRad="38100" dist="38100" dir="2700000" algn="tl">
                    <a:srgbClr val="000000">
                      <a:alpha val="43137"/>
                    </a:srgbClr>
                  </a:outerShdw>
                </a:effectLst>
              </a:rPr>
              <a:t>Dirigida a cristianos cuya opción parece ser la Cuaresma sin Pascua (6)</a:t>
            </a:r>
          </a:p>
          <a:p>
            <a:r>
              <a:rPr lang="es-ES" dirty="0" smtClean="0">
                <a:solidFill>
                  <a:schemeClr val="bg1"/>
                </a:solidFill>
                <a:effectLst>
                  <a:outerShdw blurRad="38100" dist="38100" dir="2700000" algn="tl">
                    <a:srgbClr val="000000">
                      <a:alpha val="43137"/>
                    </a:srgbClr>
                  </a:outerShdw>
                </a:effectLst>
              </a:rPr>
              <a:t>El creyente es fundamentalmente memorioso (13)</a:t>
            </a:r>
          </a:p>
        </p:txBody>
      </p:sp>
      <p:pic>
        <p:nvPicPr>
          <p:cNvPr id="6" name="Imagen 5"/>
          <p:cNvPicPr>
            <a:picLocks noChangeAspect="1"/>
          </p:cNvPicPr>
          <p:nvPr/>
        </p:nvPicPr>
        <p:blipFill>
          <a:blip r:embed="rId3">
            <a:extLst>
              <a:ext uri="{BEBA8EAE-BF5A-486C-A8C5-ECC9F3942E4B}">
                <a14:imgProps xmlns:a14="http://schemas.microsoft.com/office/drawing/2010/main" xmlns="">
                  <a14:imgLayer r:embed="rId4">
                    <a14:imgEffect>
                      <a14:sharpenSoften amount="50000"/>
                    </a14:imgEffect>
                    <a14:imgEffect>
                      <a14:saturation sat="30000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6437585" y="1568915"/>
            <a:ext cx="2714625" cy="1696640"/>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6474817" y="2533650"/>
            <a:ext cx="1534183" cy="2118585"/>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flipH="1">
            <a:off x="7467600" y="4171132"/>
            <a:ext cx="1676400" cy="2504738"/>
          </a:xfrm>
          <a:prstGeom prst="rect">
            <a:avLst/>
          </a:prstGeom>
        </p:spPr>
      </p:pic>
    </p:spTree>
    <p:extLst>
      <p:ext uri="{BB962C8B-B14F-4D97-AF65-F5344CB8AC3E}">
        <p14:creationId xmlns:p14="http://schemas.microsoft.com/office/powerpoint/2010/main" xmlns="" val="357599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500"/>
                                        <p:tgtEl>
                                          <p:spTgt spid="3">
                                            <p:txEl>
                                              <p:pRg st="0" end="0"/>
                                            </p:txEl>
                                          </p:spTgt>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500"/>
                                        <p:tgtEl>
                                          <p:spTgt spid="3">
                                            <p:txEl>
                                              <p:pRg st="1" end="1"/>
                                            </p:txEl>
                                          </p:spTgt>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1500"/>
                                        <p:tgtEl>
                                          <p:spTgt spid="3">
                                            <p:txEl>
                                              <p:pRg st="2" end="2"/>
                                            </p:txEl>
                                          </p:spTgt>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1500"/>
                                        <p:tgtEl>
                                          <p:spTgt spid="3">
                                            <p:txEl>
                                              <p:pRg st="3" end="3"/>
                                            </p:txEl>
                                          </p:spTgt>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par>
                          <p:cTn id="24" fill="hold">
                            <p:stCondLst>
                              <p:cond delay="7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par>
                          <p:cTn id="28" fill="hold">
                            <p:stCondLst>
                              <p:cond delay="8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childTnLst>
                          </p:cTn>
                        </p:par>
                        <p:par>
                          <p:cTn id="32" fill="hold">
                            <p:stCondLst>
                              <p:cond delay="90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0664" y="4599708"/>
            <a:ext cx="8413173" cy="1524000"/>
          </a:xfrm>
        </p:spPr>
        <p:txBody>
          <a:bodyPr>
            <a:normAutofit fontScale="90000"/>
          </a:bodyPr>
          <a:lstStyle/>
          <a:p>
            <a:r>
              <a:rPr lang="es-ES" dirty="0" smtClean="0"/>
              <a:t>Quinto capítulo: </a:t>
            </a:r>
            <a:r>
              <a:rPr lang="es-ES" cap="none" dirty="0" smtClean="0"/>
              <a:t>El encuentro personal con </a:t>
            </a:r>
            <a:r>
              <a:rPr lang="es-ES" cap="none" dirty="0"/>
              <a:t>J</a:t>
            </a:r>
            <a:r>
              <a:rPr lang="es-ES" cap="none" dirty="0" smtClean="0"/>
              <a:t>esús, la fuerza de su llamado, la experiencia de sentirse pueblo y propone a María como estrella de la nueva evangelización</a:t>
            </a:r>
            <a:endParaRPr lang="es-ES" cap="none" dirty="0"/>
          </a:p>
        </p:txBody>
      </p:sp>
      <p:sp>
        <p:nvSpPr>
          <p:cNvPr id="3" name="Marcador de contenido 2"/>
          <p:cNvSpPr>
            <a:spLocks noGrp="1"/>
          </p:cNvSpPr>
          <p:nvPr>
            <p:ph idx="1"/>
          </p:nvPr>
        </p:nvSpPr>
        <p:spPr/>
        <p:txBody>
          <a:bodyPr>
            <a:normAutofit lnSpcReduction="10000"/>
          </a:bodyPr>
          <a:lstStyle/>
          <a:p>
            <a:r>
              <a:rPr lang="es-ES" dirty="0" smtClean="0">
                <a:solidFill>
                  <a:schemeClr val="bg1"/>
                </a:solidFill>
              </a:rPr>
              <a:t>Urge recobrar un espíritu contemplativo (264)</a:t>
            </a:r>
          </a:p>
          <a:p>
            <a:r>
              <a:rPr lang="es-ES" dirty="0" smtClean="0">
                <a:solidFill>
                  <a:schemeClr val="bg1"/>
                </a:solidFill>
              </a:rPr>
              <a:t>La misión es una pasión por Jesús pero, al mismo tiempo, una pasión por su pueblo (…) como instrumentos (…) Nos toma de en medio del pueblo y nos envía al pueblo (268)</a:t>
            </a:r>
          </a:p>
          <a:p>
            <a:r>
              <a:rPr lang="es-ES" dirty="0" smtClean="0">
                <a:solidFill>
                  <a:schemeClr val="bg1"/>
                </a:solidFill>
              </a:rPr>
              <a:t>La vida siempre se nos complica maravillosamente (270)</a:t>
            </a:r>
          </a:p>
          <a:p>
            <a:r>
              <a:rPr lang="es-ES" dirty="0" smtClean="0">
                <a:solidFill>
                  <a:schemeClr val="bg1"/>
                </a:solidFill>
              </a:rPr>
              <a:t>Cada vez que nos encontramos con un ser humano en el amor, quedamos capacitados para descubrir algo nuevo de Dios (…) el gusto de un ser manantial (272)</a:t>
            </a:r>
          </a:p>
        </p:txBody>
      </p:sp>
      <p:pic>
        <p:nvPicPr>
          <p:cNvPr id="1026" name="Picture 2" descr="http://3.bp.blogspot.com/-IPWdQE5YbH8/T7yf7_reSoI/AAAAAAAAAE4/u2hnfdpwmDM/s1600/Esp%C3%ADritu-Sant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13756" y="1"/>
            <a:ext cx="2230243" cy="13716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8" name="Picture 4" descr="http://somos.vicencianos.org/files/2011/04/jesus_y_el_pueblo.jpg"/>
          <p:cNvPicPr>
            <a:picLocks noChangeAspect="1" noChangeArrowheads="1"/>
          </p:cNvPicPr>
          <p:nvPr/>
        </p:nvPicPr>
        <p:blipFill>
          <a:blip r:embed="rId3">
            <a:extLst>
              <a:ext uri="{BEBA8EAE-BF5A-486C-A8C5-ECC9F3942E4B}">
                <a14:imgProps xmlns:a14="http://schemas.microsoft.com/office/drawing/2010/main" xmlns="">
                  <a14:imgLayer r:embed="rId4">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6913852" y="1371600"/>
            <a:ext cx="2230148" cy="209896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n 4"/>
          <p:cNvPicPr>
            <a:picLocks noChangeAspect="1"/>
          </p:cNvPicPr>
          <p:nvPr/>
        </p:nvPicPr>
        <p:blipFill rotWithShape="1">
          <a:blip r:embed="rId5"/>
          <a:srcRect l="12811" b="52203"/>
          <a:stretch/>
        </p:blipFill>
        <p:spPr>
          <a:xfrm>
            <a:off x="6913756" y="3470563"/>
            <a:ext cx="2230244" cy="915802"/>
          </a:xfrm>
          <a:prstGeom prst="rect">
            <a:avLst/>
          </a:prstGeom>
        </p:spPr>
      </p:pic>
    </p:spTree>
    <p:extLst>
      <p:ext uri="{BB962C8B-B14F-4D97-AF65-F5344CB8AC3E}">
        <p14:creationId xmlns:p14="http://schemas.microsoft.com/office/powerpoint/2010/main" xmlns="" val="179979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1000"/>
                                        <p:tgtEl>
                                          <p:spTgt spid="1028"/>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7926" y="4526972"/>
            <a:ext cx="8527473" cy="1524000"/>
          </a:xfrm>
        </p:spPr>
        <p:txBody>
          <a:bodyPr>
            <a:normAutofit fontScale="90000"/>
          </a:bodyPr>
          <a:lstStyle/>
          <a:p>
            <a:r>
              <a:rPr lang="es-ES" dirty="0"/>
              <a:t>Quinto capítulo: </a:t>
            </a:r>
            <a:r>
              <a:rPr lang="es-ES" cap="none" dirty="0"/>
              <a:t>El encuentro personal con Jesús, la fuerza de su llamado, la experiencia de sentirse pueblo y propone a María como estrella de la nueva evangelización</a:t>
            </a:r>
            <a:endParaRPr lang="es-ES" dirty="0"/>
          </a:p>
        </p:txBody>
      </p:sp>
      <p:sp>
        <p:nvSpPr>
          <p:cNvPr id="3" name="Marcador de contenido 2"/>
          <p:cNvSpPr>
            <a:spLocks noGrp="1"/>
          </p:cNvSpPr>
          <p:nvPr>
            <p:ph idx="1"/>
          </p:nvPr>
        </p:nvSpPr>
        <p:spPr>
          <a:xfrm>
            <a:off x="117763" y="491837"/>
            <a:ext cx="6554867" cy="3767670"/>
          </a:xfrm>
        </p:spPr>
        <p:txBody>
          <a:bodyPr>
            <a:normAutofit/>
          </a:bodyPr>
          <a:lstStyle/>
          <a:p>
            <a:r>
              <a:rPr lang="es-ES" dirty="0" smtClean="0">
                <a:solidFill>
                  <a:schemeClr val="bg1"/>
                </a:solidFill>
              </a:rPr>
              <a:t>Cristo resucitado y glorioso (275)</a:t>
            </a:r>
          </a:p>
          <a:p>
            <a:r>
              <a:rPr lang="es-ES" dirty="0" smtClean="0">
                <a:solidFill>
                  <a:schemeClr val="bg1"/>
                </a:solidFill>
              </a:rPr>
              <a:t>La resurrección de Cristo provoca por todas partes gérmenes de ese nuevo mundo (278)</a:t>
            </a:r>
          </a:p>
          <a:p>
            <a:r>
              <a:rPr lang="es-ES" dirty="0" smtClean="0">
                <a:solidFill>
                  <a:schemeClr val="bg1"/>
                </a:solidFill>
              </a:rPr>
              <a:t>La misión no es un negocio ni un proyecto empresarial, no es tampoco una organización humanitaria, no es un espectáculo para contar cuánta gente asistió a nuestra propaganda (279)</a:t>
            </a:r>
          </a:p>
        </p:txBody>
      </p:sp>
      <p:pic>
        <p:nvPicPr>
          <p:cNvPr id="2050" name="Picture 2" descr="http://apologia21.files.wordpress.com/2013/06/jesc3bas-resucitad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11191" y="0"/>
            <a:ext cx="2732809" cy="181973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mekongieme.files.wordpress.com/2010/11/misionero-afric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11190" y="2416508"/>
            <a:ext cx="2732809" cy="19767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337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845" y="3747654"/>
            <a:ext cx="6147955" cy="3110346"/>
          </a:xfrm>
        </p:spPr>
        <p:txBody>
          <a:bodyPr>
            <a:normAutofit fontScale="90000"/>
          </a:bodyPr>
          <a:lstStyle/>
          <a:p>
            <a:r>
              <a:rPr lang="es-ES" dirty="0"/>
              <a:t>Quinto capítulo: </a:t>
            </a:r>
            <a:r>
              <a:rPr lang="es-ES" cap="none" dirty="0"/>
              <a:t>El encuentro personal con Jesús, la fuerza de su llamado, la experiencia de sentirse pueblo y propone a María como estrella de la nueva evangelización</a:t>
            </a:r>
            <a:endParaRPr lang="es-ES" dirty="0"/>
          </a:p>
        </p:txBody>
      </p:sp>
      <p:sp>
        <p:nvSpPr>
          <p:cNvPr id="3" name="Marcador de contenido 2"/>
          <p:cNvSpPr>
            <a:spLocks noGrp="1"/>
          </p:cNvSpPr>
          <p:nvPr>
            <p:ph idx="1"/>
          </p:nvPr>
        </p:nvSpPr>
        <p:spPr>
          <a:xfrm>
            <a:off x="87923" y="353292"/>
            <a:ext cx="6554867" cy="3074943"/>
          </a:xfrm>
        </p:spPr>
        <p:txBody>
          <a:bodyPr>
            <a:normAutofit/>
          </a:bodyPr>
          <a:lstStyle/>
          <a:p>
            <a:endParaRPr lang="es-ES" dirty="0" smtClean="0"/>
          </a:p>
          <a:p>
            <a:r>
              <a:rPr lang="es-ES" dirty="0">
                <a:solidFill>
                  <a:schemeClr val="bg1"/>
                </a:solidFill>
              </a:rPr>
              <a:t>Hay un estilo mariano (…) cada vez que miramos a María volvemos a creer en lo revolucionario de la ternura y del cariño (288)</a:t>
            </a:r>
          </a:p>
          <a:p>
            <a:r>
              <a:rPr lang="es-ES" dirty="0" smtClean="0">
                <a:solidFill>
                  <a:schemeClr val="bg1"/>
                </a:solidFill>
              </a:rPr>
              <a:t>María sabe reconocer las huellas del espíritu de Dios (…) es contemplativa del misterio de Dios en el mundo, en la historia y en la vida cotidiana de cada uno y de todos (288)</a:t>
            </a:r>
            <a:endParaRPr lang="es-ES" dirty="0">
              <a:solidFill>
                <a:schemeClr val="bg1"/>
              </a:solidFill>
            </a:endParaRPr>
          </a:p>
        </p:txBody>
      </p:sp>
      <p:pic>
        <p:nvPicPr>
          <p:cNvPr id="3074" name="Picture 2" descr="http://www.aciprensa.com/imagespp/size340/defar.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06046" y="0"/>
            <a:ext cx="2337954" cy="185661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lafecatolica.com/wp-content/uploads/2012/05/apologetica-virgen-maria.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12930" y="1856611"/>
            <a:ext cx="2331070" cy="1748303"/>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thumbs.dreamstime.com/z/virgen-maria-22315055.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2447" r="9615" b="2661"/>
          <a:stretch/>
        </p:blipFill>
        <p:spPr bwMode="auto">
          <a:xfrm>
            <a:off x="6812930" y="3604915"/>
            <a:ext cx="2331070" cy="32530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832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fade">
                                      <p:cBhvr>
                                        <p:cTn id="15" dur="1000"/>
                                        <p:tgtEl>
                                          <p:spTgt spid="307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1000"/>
                                        <p:tgtEl>
                                          <p:spTgt spid="3076"/>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23135" y="2215949"/>
            <a:ext cx="2820865" cy="1302399"/>
          </a:xfrm>
          <a:prstGeom prst="rect">
            <a:avLst/>
          </a:prstGeom>
          <a:ln>
            <a:noFill/>
          </a:ln>
          <a:effectLst>
            <a:softEdge rad="112500"/>
          </a:effectLst>
        </p:spPr>
      </p:pic>
      <p:sp>
        <p:nvSpPr>
          <p:cNvPr id="2" name="Título 1"/>
          <p:cNvSpPr>
            <a:spLocks noGrp="1"/>
          </p:cNvSpPr>
          <p:nvPr>
            <p:ph type="title"/>
          </p:nvPr>
        </p:nvSpPr>
        <p:spPr/>
        <p:txBody>
          <a:bodyPr/>
          <a:lstStyle/>
          <a:p>
            <a:r>
              <a:rPr lang="es-ES" dirty="0"/>
              <a:t>Introducción: </a:t>
            </a:r>
            <a:r>
              <a:rPr lang="es-ES" cap="none" dirty="0"/>
              <a:t>Camino de renovación eclesial</a:t>
            </a:r>
            <a:endParaRPr lang="es-ES" dirty="0"/>
          </a:p>
        </p:txBody>
      </p:sp>
      <p:sp>
        <p:nvSpPr>
          <p:cNvPr id="3" name="Marcador de contenido 2"/>
          <p:cNvSpPr>
            <a:spLocks noGrp="1"/>
          </p:cNvSpPr>
          <p:nvPr>
            <p:ph idx="1"/>
          </p:nvPr>
        </p:nvSpPr>
        <p:spPr/>
        <p:txBody>
          <a:bodyPr/>
          <a:lstStyle/>
          <a:p>
            <a:r>
              <a:rPr lang="es-ES" dirty="0">
                <a:solidFill>
                  <a:schemeClr val="bg1"/>
                </a:solidFill>
                <a:effectLst>
                  <a:outerShdw blurRad="38100" dist="38100" dir="2700000" algn="tl">
                    <a:srgbClr val="000000">
                      <a:alpha val="43137"/>
                    </a:srgbClr>
                  </a:outerShdw>
                </a:effectLst>
              </a:rPr>
              <a:t>La salida misionera es el paradigma de toda la obra de la Iglesia (…) pasar de una pastoral de mera conservación a una pastoral decididamente misionera (15)</a:t>
            </a:r>
          </a:p>
          <a:p>
            <a:r>
              <a:rPr lang="es-ES" dirty="0" smtClean="0">
                <a:solidFill>
                  <a:schemeClr val="bg1"/>
                </a:solidFill>
                <a:effectLst>
                  <a:outerShdw blurRad="38100" dist="38100" dir="2700000" algn="tl">
                    <a:srgbClr val="000000">
                      <a:alpha val="43137"/>
                    </a:srgbClr>
                  </a:outerShdw>
                </a:effectLst>
              </a:rPr>
              <a:t>No reemplace los episodios locales (…) saludable descentralización (16)</a:t>
            </a:r>
          </a:p>
          <a:p>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51784" y="0"/>
            <a:ext cx="2192215" cy="1781175"/>
          </a:xfrm>
          <a:prstGeom prst="rect">
            <a:avLst/>
          </a:prstGeom>
        </p:spPr>
      </p:pic>
      <p:pic>
        <p:nvPicPr>
          <p:cNvPr id="6" name="Imagen 5"/>
          <p:cNvPicPr>
            <a:picLocks noChangeAspect="1"/>
          </p:cNvPicPr>
          <p:nvPr/>
        </p:nvPicPr>
        <p:blipFill>
          <a:blip r:embed="rId4">
            <a:extLst>
              <a:ext uri="{BEBA8EAE-BF5A-486C-A8C5-ECC9F3942E4B}">
                <a14:imgProps xmlns:a14="http://schemas.microsoft.com/office/drawing/2010/main" xmlns="">
                  <a14:imgLayer r:embed="rId5">
                    <a14:imgEffect>
                      <a14:backgroundRemoval t="0" b="100000" l="0" r="100000">
                        <a14:foregroundMark x1="9158" y1="71892" x2="9158" y2="43784"/>
                        <a14:backgroundMark x1="11722" y1="51351" x2="11722" y2="51351"/>
                        <a14:backgroundMark x1="54212" y1="51351" x2="54212" y2="51351"/>
                        <a14:backgroundMark x1="58242" y1="38919" x2="58242" y2="38919"/>
                        <a14:backgroundMark x1="60073" y1="43784" x2="60073" y2="43784"/>
                        <a14:backgroundMark x1="74725" y1="35135" x2="74725" y2="35135"/>
                        <a14:backgroundMark x1="83150" y1="46486" x2="83150" y2="46486"/>
                        <a14:backgroundMark x1="38828" y1="42703" x2="38828" y2="42703"/>
                        <a14:backgroundMark x1="44689" y1="37838" x2="44689" y2="37838"/>
                        <a14:backgroundMark x1="41758" y1="38378" x2="41758" y2="38378"/>
                      </a14:backgroundRemoval>
                    </a14:imgEffect>
                  </a14:imgLayer>
                </a14:imgProps>
              </a:ext>
              <a:ext uri="{28A0092B-C50C-407E-A947-70E740481C1C}">
                <a14:useLocalDpi xmlns:a14="http://schemas.microsoft.com/office/drawing/2010/main" xmlns="" val="0"/>
              </a:ext>
            </a:extLst>
          </a:blip>
          <a:stretch>
            <a:fillRect/>
          </a:stretch>
        </p:blipFill>
        <p:spPr>
          <a:xfrm rot="18868640">
            <a:off x="6194413" y="3854782"/>
            <a:ext cx="2600325" cy="1762125"/>
          </a:xfrm>
          <a:prstGeom prst="rect">
            <a:avLst/>
          </a:prstGeom>
        </p:spPr>
      </p:pic>
    </p:spTree>
    <p:extLst>
      <p:ext uri="{BB962C8B-B14F-4D97-AF65-F5344CB8AC3E}">
        <p14:creationId xmlns:p14="http://schemas.microsoft.com/office/powerpoint/2010/main" xmlns="" val="19148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500"/>
                                        <p:tgtEl>
                                          <p:spTgt spid="3">
                                            <p:txEl>
                                              <p:pRg st="0" end="0"/>
                                            </p:txEl>
                                          </p:spTgt>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500"/>
                                        <p:tgtEl>
                                          <p:spTgt spid="3">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PRIMER CAPÍTULO: </a:t>
            </a:r>
            <a:r>
              <a:rPr lang="es-ES" cap="none" dirty="0" smtClean="0"/>
              <a:t>La transformación misionera de la Iglesia</a:t>
            </a:r>
            <a:endParaRPr lang="es-ES" cap="none" dirty="0"/>
          </a:p>
        </p:txBody>
      </p:sp>
      <p:sp>
        <p:nvSpPr>
          <p:cNvPr id="3" name="Marcador de contenido 2"/>
          <p:cNvSpPr>
            <a:spLocks noGrp="1"/>
          </p:cNvSpPr>
          <p:nvPr>
            <p:ph idx="1"/>
          </p:nvPr>
        </p:nvSpPr>
        <p:spPr/>
        <p:txBody>
          <a:bodyPr>
            <a:normAutofit fontScale="92500" lnSpcReduction="10000"/>
          </a:bodyPr>
          <a:lstStyle/>
          <a:p>
            <a:r>
              <a:rPr lang="es-ES" dirty="0" smtClean="0">
                <a:solidFill>
                  <a:schemeClr val="bg1"/>
                </a:solidFill>
                <a:effectLst>
                  <a:outerShdw blurRad="38100" dist="38100" dir="2700000" algn="tl">
                    <a:srgbClr val="000000">
                      <a:alpha val="43137"/>
                    </a:srgbClr>
                  </a:outerShdw>
                </a:effectLst>
              </a:rPr>
              <a:t>Atreverse a llegar a todas las periferias (20) o nuevos ámbitos socioculturales (30)</a:t>
            </a:r>
          </a:p>
          <a:p>
            <a:r>
              <a:rPr lang="es-ES" dirty="0" smtClean="0">
                <a:solidFill>
                  <a:schemeClr val="bg1"/>
                </a:solidFill>
                <a:effectLst>
                  <a:outerShdw blurRad="38100" dist="38100" dir="2700000" algn="tl">
                    <a:srgbClr val="000000">
                      <a:alpha val="43137"/>
                    </a:srgbClr>
                  </a:outerShdw>
                </a:effectLst>
              </a:rPr>
              <a:t>Un estado permanente de misión (25)</a:t>
            </a:r>
          </a:p>
          <a:p>
            <a:r>
              <a:rPr lang="es-ES" dirty="0" smtClean="0">
                <a:solidFill>
                  <a:schemeClr val="bg1"/>
                </a:solidFill>
                <a:effectLst>
                  <a:outerShdw blurRad="38100" dist="38100" dir="2700000" algn="tl">
                    <a:srgbClr val="000000">
                      <a:alpha val="43137"/>
                    </a:srgbClr>
                  </a:outerShdw>
                </a:effectLst>
              </a:rPr>
              <a:t>A la Iglesia peregrinante (…) perenne reforma (26)</a:t>
            </a:r>
          </a:p>
          <a:p>
            <a:r>
              <a:rPr lang="es-ES" dirty="0" smtClean="0">
                <a:solidFill>
                  <a:schemeClr val="bg1"/>
                </a:solidFill>
                <a:effectLst>
                  <a:outerShdw blurRad="38100" dist="38100" dir="2700000" algn="tl">
                    <a:srgbClr val="000000">
                      <a:alpha val="43137"/>
                    </a:srgbClr>
                  </a:outerShdw>
                </a:effectLst>
              </a:rPr>
              <a:t>La parroquia no es una estructura caduca, porque tiene una gran plasticidad (27)</a:t>
            </a:r>
          </a:p>
          <a:p>
            <a:r>
              <a:rPr lang="es-ES" dirty="0" smtClean="0">
                <a:solidFill>
                  <a:schemeClr val="bg1"/>
                </a:solidFill>
                <a:effectLst>
                  <a:outerShdw blurRad="38100" dist="38100" dir="2700000" algn="tl">
                    <a:srgbClr val="000000">
                      <a:alpha val="43137"/>
                    </a:srgbClr>
                  </a:outerShdw>
                </a:effectLst>
              </a:rPr>
              <a:t>“Siempre se ha hecho así” (33)</a:t>
            </a:r>
          </a:p>
          <a:p>
            <a:r>
              <a:rPr lang="es-ES" dirty="0" smtClean="0">
                <a:solidFill>
                  <a:schemeClr val="bg1"/>
                </a:solidFill>
                <a:effectLst>
                  <a:outerShdw blurRad="38100" dist="38100" dir="2700000" algn="tl">
                    <a:srgbClr val="000000">
                      <a:alpha val="43137"/>
                    </a:srgbClr>
                  </a:outerShdw>
                </a:effectLst>
              </a:rPr>
              <a:t>Mutilado y reducido a algunos de sus aspectos secundarios (34)</a:t>
            </a:r>
          </a:p>
          <a:p>
            <a:r>
              <a:rPr lang="es-ES" dirty="0" smtClean="0">
                <a:solidFill>
                  <a:schemeClr val="bg1"/>
                </a:solidFill>
                <a:effectLst>
                  <a:outerShdw blurRad="38100" dist="38100" dir="2700000" algn="tl">
                    <a:srgbClr val="000000">
                      <a:alpha val="43137"/>
                    </a:srgbClr>
                  </a:outerShdw>
                </a:effectLst>
              </a:rPr>
              <a:t>La misericordia es la mayor de todas las virtudes (37)</a:t>
            </a: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90004" y="0"/>
            <a:ext cx="2253996" cy="19431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96326" y="1943100"/>
            <a:ext cx="2247673" cy="210935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890004" y="4052455"/>
            <a:ext cx="2253996" cy="1690497"/>
          </a:xfrm>
          <a:prstGeom prst="rect">
            <a:avLst/>
          </a:prstGeom>
        </p:spPr>
      </p:pic>
    </p:spTree>
    <p:extLst>
      <p:ext uri="{BB962C8B-B14F-4D97-AF65-F5344CB8AC3E}">
        <p14:creationId xmlns:p14="http://schemas.microsoft.com/office/powerpoint/2010/main" xmlns="" val="273817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500"/>
                                        <p:tgtEl>
                                          <p:spTgt spid="3">
                                            <p:txEl>
                                              <p:pRg st="0" end="0"/>
                                            </p:txEl>
                                          </p:spTgt>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500"/>
                                        <p:tgtEl>
                                          <p:spTgt spid="3">
                                            <p:txEl>
                                              <p:pRg st="1" end="1"/>
                                            </p:txEl>
                                          </p:spTgt>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1500"/>
                                        <p:tgtEl>
                                          <p:spTgt spid="3">
                                            <p:txEl>
                                              <p:pRg st="2" end="2"/>
                                            </p:txEl>
                                          </p:spTgt>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1500"/>
                                        <p:tgtEl>
                                          <p:spTgt spid="3">
                                            <p:txEl>
                                              <p:pRg st="3" end="3"/>
                                            </p:txEl>
                                          </p:spTgt>
                                        </p:tgtEl>
                                      </p:cBhvr>
                                    </p:animEffect>
                                  </p:childTnLst>
                                </p:cTn>
                              </p:par>
                            </p:childTnLst>
                          </p:cTn>
                        </p:par>
                        <p:par>
                          <p:cTn id="20" fill="hold">
                            <p:stCondLst>
                              <p:cond delay="6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1500"/>
                                        <p:tgtEl>
                                          <p:spTgt spid="3">
                                            <p:txEl>
                                              <p:pRg st="4" end="4"/>
                                            </p:txEl>
                                          </p:spTgt>
                                        </p:tgtEl>
                                      </p:cBhvr>
                                    </p:animEffect>
                                  </p:childTnLst>
                                </p:cTn>
                              </p:par>
                            </p:childTnLst>
                          </p:cTn>
                        </p:par>
                        <p:par>
                          <p:cTn id="24" fill="hold">
                            <p:stCondLst>
                              <p:cond delay="75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1500"/>
                                        <p:tgtEl>
                                          <p:spTgt spid="3">
                                            <p:txEl>
                                              <p:pRg st="5" end="5"/>
                                            </p:txEl>
                                          </p:spTgt>
                                        </p:tgtEl>
                                      </p:cBhvr>
                                    </p:animEffect>
                                  </p:childTnLst>
                                </p:cTn>
                              </p:par>
                            </p:childTnLst>
                          </p:cTn>
                        </p:par>
                        <p:par>
                          <p:cTn id="28" fill="hold">
                            <p:stCondLst>
                              <p:cond delay="9000"/>
                            </p:stCondLst>
                            <p:childTnLst>
                              <p:par>
                                <p:cTn id="29" presetID="22" presetClass="entr" presetSubtype="4"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1500"/>
                                        <p:tgtEl>
                                          <p:spTgt spid="3">
                                            <p:txEl>
                                              <p:pRg st="6" end="6"/>
                                            </p:txEl>
                                          </p:spTgt>
                                        </p:tgtEl>
                                      </p:cBhvr>
                                    </p:animEffect>
                                  </p:childTnLst>
                                </p:cTn>
                              </p:par>
                            </p:childTnLst>
                          </p:cTn>
                        </p:par>
                        <p:par>
                          <p:cTn id="32" fill="hold">
                            <p:stCondLst>
                              <p:cond delay="10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childTnLst>
                          </p:cTn>
                        </p:par>
                        <p:par>
                          <p:cTn id="36" fill="hold">
                            <p:stCondLst>
                              <p:cond delay="115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childTnLst>
                                </p:cTn>
                              </p:par>
                            </p:childTnLst>
                          </p:cTn>
                        </p:par>
                        <p:par>
                          <p:cTn id="40" fill="hold">
                            <p:stCondLst>
                              <p:cond delay="12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PRIMER CAPÍTULO: </a:t>
            </a:r>
            <a:r>
              <a:rPr lang="es-ES" cap="none" dirty="0"/>
              <a:t>La transformación misionera de la Iglesia</a:t>
            </a:r>
            <a:endParaRPr lang="es-ES" dirty="0"/>
          </a:p>
        </p:txBody>
      </p:sp>
      <p:sp>
        <p:nvSpPr>
          <p:cNvPr id="3" name="Marcador de contenido 2"/>
          <p:cNvSpPr>
            <a:spLocks noGrp="1"/>
          </p:cNvSpPr>
          <p:nvPr>
            <p:ph idx="1"/>
          </p:nvPr>
        </p:nvSpPr>
        <p:spPr/>
        <p:txBody>
          <a:bodyPr/>
          <a:lstStyle/>
          <a:p>
            <a:r>
              <a:rPr lang="es-ES" dirty="0">
                <a:solidFill>
                  <a:schemeClr val="bg1"/>
                </a:solidFill>
                <a:effectLst>
                  <a:outerShdw blurRad="38100" dist="38100" dir="2700000" algn="tl">
                    <a:srgbClr val="000000">
                      <a:alpha val="43137"/>
                    </a:srgbClr>
                  </a:outerShdw>
                </a:effectLst>
              </a:rPr>
              <a:t>Hay normas o preceptos eclesiales que pueden haber sido muy eficaces en otras épocas (43) </a:t>
            </a:r>
          </a:p>
          <a:p>
            <a:r>
              <a:rPr lang="es-ES" dirty="0" smtClean="0">
                <a:solidFill>
                  <a:schemeClr val="bg1"/>
                </a:solidFill>
                <a:effectLst>
                  <a:outerShdw blurRad="38100" dist="38100" dir="2700000" algn="tl">
                    <a:srgbClr val="000000">
                      <a:alpha val="43137"/>
                    </a:srgbClr>
                  </a:outerShdw>
                </a:effectLst>
              </a:rPr>
              <a:t>Nos comportamos como controladores de las gracias y no como facilitadores. Pero la iglesia no es una aduana, es una casa paterna (47)</a:t>
            </a:r>
          </a:p>
          <a:p>
            <a:r>
              <a:rPr lang="es-ES" dirty="0" smtClean="0">
                <a:solidFill>
                  <a:schemeClr val="bg1"/>
                </a:solidFill>
                <a:effectLst>
                  <a:outerShdw blurRad="38100" dist="38100" dir="2700000" algn="tl">
                    <a:srgbClr val="000000">
                      <a:alpha val="43137"/>
                    </a:srgbClr>
                  </a:outerShdw>
                </a:effectLst>
              </a:rPr>
              <a:t>“Los pobres son los destinatarios privilegiados” (48)</a:t>
            </a:r>
          </a:p>
          <a:p>
            <a:r>
              <a:rPr lang="es-ES" dirty="0" smtClean="0">
                <a:solidFill>
                  <a:schemeClr val="bg1"/>
                </a:solidFill>
                <a:effectLst>
                  <a:outerShdw blurRad="38100" dist="38100" dir="2700000" algn="tl">
                    <a:srgbClr val="000000">
                      <a:alpha val="43137"/>
                    </a:srgbClr>
                  </a:outerShdw>
                </a:effectLst>
              </a:rPr>
              <a:t>Prefiero una iglesia accidentada, herida y manchada por salir a la calle (49)</a:t>
            </a:r>
          </a:p>
        </p:txBody>
      </p:sp>
      <p:pic>
        <p:nvPicPr>
          <p:cNvPr id="4" name="Imagen 3"/>
          <p:cNvPicPr>
            <a:picLocks noChangeAspect="1"/>
          </p:cNvPicPr>
          <p:nvPr/>
        </p:nvPicPr>
        <p:blipFill rotWithShape="1">
          <a:blip r:embed="rId2">
            <a:extLst>
              <a:ext uri="{28A0092B-C50C-407E-A947-70E740481C1C}">
                <a14:useLocalDpi xmlns:a14="http://schemas.microsoft.com/office/drawing/2010/main" xmlns="" val="0"/>
              </a:ext>
            </a:extLst>
          </a:blip>
          <a:srcRect r="47465"/>
          <a:stretch/>
        </p:blipFill>
        <p:spPr>
          <a:xfrm>
            <a:off x="6865501" y="0"/>
            <a:ext cx="2278499" cy="2078182"/>
          </a:xfrm>
          <a:prstGeom prst="rect">
            <a:avLst/>
          </a:prstGeom>
          <a:ln>
            <a:noFill/>
          </a:ln>
          <a:effectLst>
            <a:softEdge rad="112500"/>
          </a:effectLst>
        </p:spPr>
      </p:pic>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40149" y="829541"/>
            <a:ext cx="2203851" cy="2497282"/>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530712" y="3470564"/>
            <a:ext cx="2696416" cy="3425635"/>
          </a:xfrm>
          <a:prstGeom prst="rect">
            <a:avLst/>
          </a:prstGeom>
          <a:ln>
            <a:noFill/>
          </a:ln>
          <a:effectLst>
            <a:softEdge rad="112500"/>
          </a:effectLst>
        </p:spPr>
      </p:pic>
    </p:spTree>
    <p:extLst>
      <p:ext uri="{BB962C8B-B14F-4D97-AF65-F5344CB8AC3E}">
        <p14:creationId xmlns:p14="http://schemas.microsoft.com/office/powerpoint/2010/main" xmlns="" val="328045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500"/>
                                        <p:tgtEl>
                                          <p:spTgt spid="3">
                                            <p:txEl>
                                              <p:pRg st="0" end="0"/>
                                            </p:txEl>
                                          </p:spTgt>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500"/>
                                        <p:tgtEl>
                                          <p:spTgt spid="3">
                                            <p:txEl>
                                              <p:pRg st="1" end="1"/>
                                            </p:txEl>
                                          </p:spTgt>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1500"/>
                                        <p:tgtEl>
                                          <p:spTgt spid="3">
                                            <p:txEl>
                                              <p:pRg st="2" end="2"/>
                                            </p:txEl>
                                          </p:spTgt>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1500"/>
                                        <p:tgtEl>
                                          <p:spTgt spid="3">
                                            <p:txEl>
                                              <p:pRg st="3" end="3"/>
                                            </p:txEl>
                                          </p:spTgt>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par>
                          <p:cTn id="24" fill="hold">
                            <p:stCondLst>
                              <p:cond delay="7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par>
                          <p:cTn id="28" fill="hold">
                            <p:stCondLst>
                              <p:cond delay="8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0145" y="4745182"/>
            <a:ext cx="4051300" cy="1524000"/>
          </a:xfrm>
        </p:spPr>
        <p:txBody>
          <a:bodyPr>
            <a:normAutofit fontScale="90000"/>
          </a:bodyPr>
          <a:lstStyle/>
          <a:p>
            <a:r>
              <a:rPr lang="es-ES" dirty="0" smtClean="0"/>
              <a:t>Segundo capítulo: </a:t>
            </a:r>
            <a:r>
              <a:rPr lang="es-ES" cap="none" dirty="0" smtClean="0"/>
              <a:t>La crisis del compromiso comunitario</a:t>
            </a:r>
            <a:endParaRPr lang="es-ES" cap="none" dirty="0"/>
          </a:p>
        </p:txBody>
      </p:sp>
      <p:sp>
        <p:nvSpPr>
          <p:cNvPr id="3" name="Marcador de contenido 2"/>
          <p:cNvSpPr>
            <a:spLocks noGrp="1"/>
          </p:cNvSpPr>
          <p:nvPr>
            <p:ph idx="1"/>
          </p:nvPr>
        </p:nvSpPr>
        <p:spPr/>
        <p:txBody>
          <a:bodyPr/>
          <a:lstStyle/>
          <a:p>
            <a:r>
              <a:rPr lang="es-ES" dirty="0" smtClean="0">
                <a:solidFill>
                  <a:schemeClr val="bg1"/>
                </a:solidFill>
                <a:effectLst>
                  <a:outerShdw blurRad="38100" dist="38100" dir="2700000" algn="tl">
                    <a:srgbClr val="000000">
                      <a:alpha val="43137"/>
                    </a:srgbClr>
                  </a:outerShdw>
                </a:effectLst>
              </a:rPr>
              <a:t>Estudiar los signos de los tiempos (…) algunos aspectos de la realidad que pueden detener o debilitar los dinamismos de renovación (51)</a:t>
            </a:r>
          </a:p>
          <a:p>
            <a:r>
              <a:rPr lang="es-ES" dirty="0" smtClean="0">
                <a:solidFill>
                  <a:schemeClr val="bg1"/>
                </a:solidFill>
                <a:effectLst>
                  <a:outerShdw blurRad="38100" dist="38100" dir="2700000" algn="tl">
                    <a:srgbClr val="000000">
                      <a:alpha val="43137"/>
                    </a:srgbClr>
                  </a:outerShdw>
                </a:effectLst>
              </a:rPr>
              <a:t>“No a una economía de la exclusión y la inequidad” (53)</a:t>
            </a:r>
          </a:p>
          <a:p>
            <a:r>
              <a:rPr lang="es-ES" dirty="0" smtClean="0">
                <a:solidFill>
                  <a:schemeClr val="bg1"/>
                </a:solidFill>
                <a:effectLst>
                  <a:outerShdw blurRad="38100" dist="38100" dir="2700000" algn="tl">
                    <a:srgbClr val="000000">
                      <a:alpha val="43137"/>
                    </a:srgbClr>
                  </a:outerShdw>
                </a:effectLst>
              </a:rPr>
              <a:t>Una globalización de la indiferencia (54)</a:t>
            </a:r>
          </a:p>
          <a:p>
            <a:r>
              <a:rPr lang="es-ES" dirty="0" smtClean="0">
                <a:solidFill>
                  <a:schemeClr val="bg1"/>
                </a:solidFill>
                <a:effectLst>
                  <a:outerShdw blurRad="38100" dist="38100" dir="2700000" algn="tl">
                    <a:srgbClr val="000000">
                      <a:alpha val="43137"/>
                    </a:srgbClr>
                  </a:outerShdw>
                </a:effectLst>
              </a:rPr>
              <a:t>Hasta que no reviertan la exclusión y la inequidad (…) será imposible erradicar la violencia (59)</a:t>
            </a: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64645" y="0"/>
            <a:ext cx="3683000" cy="32766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38524" y="4214631"/>
            <a:ext cx="4505476" cy="2643369"/>
          </a:xfrm>
          <a:prstGeom prst="rect">
            <a:avLst/>
          </a:prstGeom>
        </p:spPr>
      </p:pic>
    </p:spTree>
    <p:extLst>
      <p:ext uri="{BB962C8B-B14F-4D97-AF65-F5344CB8AC3E}">
        <p14:creationId xmlns:p14="http://schemas.microsoft.com/office/powerpoint/2010/main" xmlns="" val="164329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500"/>
                                        <p:tgtEl>
                                          <p:spTgt spid="3">
                                            <p:txEl>
                                              <p:pRg st="0" end="0"/>
                                            </p:txEl>
                                          </p:spTgt>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500"/>
                                        <p:tgtEl>
                                          <p:spTgt spid="3">
                                            <p:txEl>
                                              <p:pRg st="1" end="1"/>
                                            </p:txEl>
                                          </p:spTgt>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1500"/>
                                        <p:tgtEl>
                                          <p:spTgt spid="3">
                                            <p:txEl>
                                              <p:pRg st="2" end="2"/>
                                            </p:txEl>
                                          </p:spTgt>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1500"/>
                                        <p:tgtEl>
                                          <p:spTgt spid="3">
                                            <p:txEl>
                                              <p:pRg st="3" end="3"/>
                                            </p:txEl>
                                          </p:spTgt>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par>
                          <p:cTn id="24" fill="hold">
                            <p:stCondLst>
                              <p:cond delay="7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Segundo capítulo: </a:t>
            </a:r>
            <a:r>
              <a:rPr lang="es-ES" cap="none" dirty="0"/>
              <a:t>La crisis del compromiso comunitario</a:t>
            </a:r>
            <a:endParaRPr lang="es-ES" dirty="0"/>
          </a:p>
        </p:txBody>
      </p:sp>
      <p:sp>
        <p:nvSpPr>
          <p:cNvPr id="3" name="Marcador de contenido 2"/>
          <p:cNvSpPr>
            <a:spLocks noGrp="1"/>
          </p:cNvSpPr>
          <p:nvPr>
            <p:ph idx="1"/>
          </p:nvPr>
        </p:nvSpPr>
        <p:spPr>
          <a:xfrm>
            <a:off x="315191" y="554182"/>
            <a:ext cx="6554867" cy="3767670"/>
          </a:xfrm>
        </p:spPr>
        <p:txBody>
          <a:bodyPr>
            <a:normAutofit/>
          </a:bodyPr>
          <a:lstStyle/>
          <a:p>
            <a:r>
              <a:rPr lang="es-ES" dirty="0">
                <a:solidFill>
                  <a:schemeClr val="bg1"/>
                </a:solidFill>
                <a:effectLst>
                  <a:outerShdw blurRad="38100" dist="38100" dir="2700000" algn="tl">
                    <a:srgbClr val="000000">
                      <a:alpha val="43137"/>
                    </a:srgbClr>
                  </a:outerShdw>
                </a:effectLst>
              </a:rPr>
              <a:t>Nuevos movimientos religiosos (63)</a:t>
            </a:r>
          </a:p>
          <a:p>
            <a:r>
              <a:rPr lang="es-ES" dirty="0" smtClean="0">
                <a:solidFill>
                  <a:schemeClr val="bg1"/>
                </a:solidFill>
                <a:effectLst>
                  <a:outerShdw blurRad="38100" dist="38100" dir="2700000" algn="tl">
                    <a:srgbClr val="000000">
                      <a:alpha val="43137"/>
                    </a:srgbClr>
                  </a:outerShdw>
                </a:effectLst>
              </a:rPr>
              <a:t>Hay que reconocer mucho más que unas “semillas del Verbo” (68)</a:t>
            </a:r>
          </a:p>
          <a:p>
            <a:r>
              <a:rPr lang="es-ES" dirty="0" smtClean="0">
                <a:solidFill>
                  <a:schemeClr val="bg1"/>
                </a:solidFill>
                <a:effectLst>
                  <a:outerShdw blurRad="38100" dist="38100" dir="2700000" algn="tl">
                    <a:srgbClr val="000000">
                      <a:alpha val="43137"/>
                    </a:srgbClr>
                  </a:outerShdw>
                </a:effectLst>
              </a:rPr>
              <a:t>Una ruptura en la transmisión generacional de la fe (…) dificultad para recrear la adhesión mística (70)</a:t>
            </a:r>
          </a:p>
          <a:p>
            <a:r>
              <a:rPr lang="es-ES" dirty="0" smtClean="0">
                <a:solidFill>
                  <a:schemeClr val="bg1"/>
                </a:solidFill>
                <a:effectLst>
                  <a:outerShdw blurRad="38100" dist="38100" dir="2700000" algn="tl">
                    <a:srgbClr val="000000">
                      <a:alpha val="43137"/>
                    </a:srgbClr>
                  </a:outerShdw>
                </a:effectLst>
              </a:rPr>
              <a:t>Necesitamos reconocer la ciudad desde una mirada contemplativa (71)</a:t>
            </a:r>
          </a:p>
          <a:p>
            <a:r>
              <a:rPr lang="es-ES" dirty="0" smtClean="0">
                <a:solidFill>
                  <a:schemeClr val="bg1"/>
                </a:solidFill>
                <a:effectLst>
                  <a:outerShdw blurRad="38100" dist="38100" dir="2700000" algn="tl">
                    <a:srgbClr val="000000">
                      <a:alpha val="43137"/>
                    </a:srgbClr>
                  </a:outerShdw>
                </a:effectLst>
              </a:rPr>
              <a:t>Llegar allí donde se gestan los nuevos relatos y paradigmas (74)</a:t>
            </a: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76539" y="210033"/>
            <a:ext cx="2152650" cy="2124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57962" y="2597827"/>
            <a:ext cx="2586038" cy="1724025"/>
          </a:xfrm>
          <a:prstGeom prst="rect">
            <a:avLst/>
          </a:prstGeom>
          <a:ln>
            <a:noFill/>
          </a:ln>
          <a:effectLst>
            <a:softEdge rad="112500"/>
          </a:effectLst>
        </p:spPr>
      </p:pic>
      <p:pic>
        <p:nvPicPr>
          <p:cNvPr id="6" name="Imagen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89228" y="4255739"/>
            <a:ext cx="2054772" cy="2602261"/>
          </a:xfrm>
          <a:prstGeom prst="rect">
            <a:avLst/>
          </a:prstGeom>
        </p:spPr>
      </p:pic>
    </p:spTree>
    <p:extLst>
      <p:ext uri="{BB962C8B-B14F-4D97-AF65-F5344CB8AC3E}">
        <p14:creationId xmlns:p14="http://schemas.microsoft.com/office/powerpoint/2010/main" xmlns="" val="385360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Segundo capítulo: </a:t>
            </a:r>
            <a:r>
              <a:rPr lang="es-ES" cap="none" dirty="0"/>
              <a:t>La crisis del compromiso comunitario</a:t>
            </a:r>
            <a:endParaRPr lang="es-ES" dirty="0"/>
          </a:p>
        </p:txBody>
      </p:sp>
      <p:sp>
        <p:nvSpPr>
          <p:cNvPr id="3" name="Marcador de contenido 2"/>
          <p:cNvSpPr>
            <a:spLocks noGrp="1"/>
          </p:cNvSpPr>
          <p:nvPr>
            <p:ph idx="1"/>
          </p:nvPr>
        </p:nvSpPr>
        <p:spPr/>
        <p:txBody>
          <a:bodyPr>
            <a:normAutofit/>
          </a:bodyPr>
          <a:lstStyle/>
          <a:p>
            <a:r>
              <a:rPr lang="es-ES" dirty="0">
                <a:solidFill>
                  <a:schemeClr val="bg1"/>
                </a:solidFill>
                <a:effectLst>
                  <a:outerShdw blurRad="38100" dist="38100" dir="2700000" algn="tl">
                    <a:srgbClr val="000000">
                      <a:alpha val="43137"/>
                    </a:srgbClr>
                  </a:outerShdw>
                </a:effectLst>
              </a:rPr>
              <a:t>Una preocupación exacerbada por los espacios personales de autonomía (79)</a:t>
            </a:r>
          </a:p>
          <a:p>
            <a:r>
              <a:rPr lang="es-ES" dirty="0">
                <a:solidFill>
                  <a:schemeClr val="bg1"/>
                </a:solidFill>
                <a:effectLst>
                  <a:outerShdw blurRad="38100" dist="38100" dir="2700000" algn="tl">
                    <a:srgbClr val="000000">
                      <a:alpha val="43137"/>
                    </a:srgbClr>
                  </a:outerShdw>
                </a:effectLst>
              </a:rPr>
              <a:t>No a la acedia egoísta (81)</a:t>
            </a:r>
          </a:p>
          <a:p>
            <a:r>
              <a:rPr lang="es-ES" dirty="0" smtClean="0">
                <a:solidFill>
                  <a:schemeClr val="bg1"/>
                </a:solidFill>
                <a:effectLst>
                  <a:outerShdw blurRad="38100" dist="38100" dir="2700000" algn="tl">
                    <a:srgbClr val="000000">
                      <a:alpha val="43137"/>
                    </a:srgbClr>
                  </a:outerShdw>
                </a:effectLst>
              </a:rPr>
              <a:t>Acedia pastoral (…) les entusiasma más la “hoja de ruta” que la ruta misma (82)</a:t>
            </a:r>
          </a:p>
          <a:p>
            <a:r>
              <a:rPr lang="es-ES" dirty="0" smtClean="0">
                <a:solidFill>
                  <a:schemeClr val="bg1"/>
                </a:solidFill>
                <a:effectLst>
                  <a:outerShdw blurRad="38100" dist="38100" dir="2700000" algn="tl">
                    <a:srgbClr val="000000">
                      <a:alpha val="43137"/>
                    </a:srgbClr>
                  </a:outerShdw>
                </a:effectLst>
              </a:rPr>
              <a:t>Se apolillan el dinamismo apostólico (83)</a:t>
            </a:r>
          </a:p>
          <a:p>
            <a:r>
              <a:rPr lang="es-ES" dirty="0" smtClean="0">
                <a:solidFill>
                  <a:schemeClr val="bg1"/>
                </a:solidFill>
                <a:effectLst>
                  <a:outerShdw blurRad="38100" dist="38100" dir="2700000" algn="tl">
                    <a:srgbClr val="000000">
                      <a:alpha val="43137"/>
                    </a:srgbClr>
                  </a:outerShdw>
                </a:effectLst>
              </a:rPr>
              <a:t>Con cara de vinagre (85)</a:t>
            </a:r>
          </a:p>
          <a:p>
            <a:r>
              <a:rPr lang="es-ES" dirty="0" smtClean="0">
                <a:solidFill>
                  <a:schemeClr val="bg1"/>
                </a:solidFill>
                <a:effectLst>
                  <a:outerShdw blurRad="38100" dist="38100" dir="2700000" algn="tl">
                    <a:srgbClr val="000000">
                      <a:alpha val="43137"/>
                    </a:srgbClr>
                  </a:outerShdw>
                </a:effectLst>
              </a:rPr>
              <a:t>Una “desertificación espiritual” (…) llamados a ser persona-cántaros (86)</a:t>
            </a: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20040" y="0"/>
            <a:ext cx="2623960" cy="379599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6619010" y="3683067"/>
            <a:ext cx="2079746" cy="3149466"/>
          </a:xfrm>
          <a:prstGeom prst="rect">
            <a:avLst/>
          </a:prstGeom>
        </p:spPr>
      </p:pic>
    </p:spTree>
    <p:extLst>
      <p:ext uri="{BB962C8B-B14F-4D97-AF65-F5344CB8AC3E}">
        <p14:creationId xmlns:p14="http://schemas.microsoft.com/office/powerpoint/2010/main" xmlns="" val="14738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Segundo capítulo: </a:t>
            </a:r>
            <a:r>
              <a:rPr lang="es-ES" cap="none" dirty="0"/>
              <a:t>La crisis del compromiso comunitario</a:t>
            </a:r>
            <a:endParaRPr lang="es-ES" dirty="0"/>
          </a:p>
        </p:txBody>
      </p:sp>
      <p:sp>
        <p:nvSpPr>
          <p:cNvPr id="3" name="Marcador de contenido 2"/>
          <p:cNvSpPr>
            <a:spLocks noGrp="1"/>
          </p:cNvSpPr>
          <p:nvPr>
            <p:ph idx="1"/>
          </p:nvPr>
        </p:nvSpPr>
        <p:spPr/>
        <p:txBody>
          <a:bodyPr>
            <a:normAutofit fontScale="92500" lnSpcReduction="10000"/>
          </a:bodyPr>
          <a:lstStyle/>
          <a:p>
            <a:r>
              <a:rPr lang="es-ES" dirty="0">
                <a:solidFill>
                  <a:schemeClr val="bg1"/>
                </a:solidFill>
                <a:effectLst>
                  <a:outerShdw blurRad="38100" dist="38100" dir="2700000" algn="tl">
                    <a:srgbClr val="000000">
                      <a:alpha val="43137"/>
                    </a:srgbClr>
                  </a:outerShdw>
                </a:effectLst>
              </a:rPr>
              <a:t>Participar de esta marea algo caótica que puede convertirse en una verdadera experiencia de fraternidad, en una caravana solidaria, en una santa peregrinación (87)</a:t>
            </a:r>
          </a:p>
          <a:p>
            <a:r>
              <a:rPr lang="es-ES" dirty="0">
                <a:solidFill>
                  <a:schemeClr val="bg1"/>
                </a:solidFill>
                <a:effectLst>
                  <a:outerShdw blurRad="38100" dist="38100" dir="2700000" algn="tl">
                    <a:srgbClr val="000000">
                      <a:alpha val="43137"/>
                    </a:srgbClr>
                  </a:outerShdw>
                </a:effectLst>
              </a:rPr>
              <a:t>Nos invita siempre a correr el riesgo del encuentro con el rostro del otro (…) la revolución de la ternura (88)</a:t>
            </a:r>
          </a:p>
          <a:p>
            <a:r>
              <a:rPr lang="es-ES" dirty="0" smtClean="0">
                <a:solidFill>
                  <a:schemeClr val="bg1"/>
                </a:solidFill>
                <a:effectLst>
                  <a:outerShdw blurRad="38100" dist="38100" dir="2700000" algn="tl">
                    <a:srgbClr val="000000">
                      <a:alpha val="43137"/>
                    </a:srgbClr>
                  </a:outerShdw>
                </a:effectLst>
              </a:rPr>
              <a:t>Da lugar a un elitismo narcisista y autoritario (94)</a:t>
            </a:r>
          </a:p>
          <a:p>
            <a:r>
              <a:rPr lang="es-ES" dirty="0" smtClean="0">
                <a:solidFill>
                  <a:schemeClr val="bg1"/>
                </a:solidFill>
                <a:effectLst>
                  <a:outerShdw blurRad="38100" dist="38100" dir="2700000" algn="tl">
                    <a:srgbClr val="000000">
                      <a:alpha val="43137"/>
                    </a:srgbClr>
                  </a:outerShdw>
                </a:effectLst>
              </a:rPr>
              <a:t>La vida de la Iglesia se convierte en una pieza de museo (…) una densa vida social llena de salidas, reuniones, cenas (…) funcionalismo empresarial (95)</a:t>
            </a:r>
          </a:p>
        </p:txBody>
      </p:sp>
      <p:pic>
        <p:nvPicPr>
          <p:cNvPr id="4" name="Imagen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6709100" y="-1"/>
            <a:ext cx="2434900" cy="189114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31426" y="1891144"/>
            <a:ext cx="2112574" cy="2234047"/>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505544" y="4301070"/>
            <a:ext cx="3109898" cy="2332424"/>
          </a:xfrm>
          <a:prstGeom prst="rect">
            <a:avLst/>
          </a:prstGeom>
        </p:spPr>
      </p:pic>
    </p:spTree>
    <p:extLst>
      <p:ext uri="{BB962C8B-B14F-4D97-AF65-F5344CB8AC3E}">
        <p14:creationId xmlns:p14="http://schemas.microsoft.com/office/powerpoint/2010/main" xmlns="" val="79623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1418</TotalTime>
  <Words>1840</Words>
  <Application>Microsoft Office PowerPoint</Application>
  <PresentationFormat>Presentación en pantalla (4:3)</PresentationFormat>
  <Paragraphs>112</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Sector</vt:lpstr>
      <vt:lpstr>Desde el invierno eclesial a la primavera</vt:lpstr>
      <vt:lpstr>Introducción: Camino de renovación eclesial</vt:lpstr>
      <vt:lpstr>Introducción: Camino de renovación eclesial</vt:lpstr>
      <vt:lpstr>PRIMER CAPÍTULO: La transformación misionera de la Iglesia</vt:lpstr>
      <vt:lpstr>PRIMER CAPÍTULO: La transformación misionera de la Iglesia</vt:lpstr>
      <vt:lpstr>Segundo capítulo: La crisis del compromiso comunitario</vt:lpstr>
      <vt:lpstr>Segundo capítulo: La crisis del compromiso comunitario</vt:lpstr>
      <vt:lpstr>Segundo capítulo: La crisis del compromiso comunitario</vt:lpstr>
      <vt:lpstr>Segundo capítulo: La crisis del compromiso comunitario</vt:lpstr>
      <vt:lpstr>Segundo capítulo: La crisis del compromiso comunitario</vt:lpstr>
      <vt:lpstr>Tercer capítulo: El pueblo de dios como sujeto de la evangelización – “un oído en el pueblo”</vt:lpstr>
      <vt:lpstr>Tercer capítulo: El pueblo de dios como sujeto de la evangelización – “un oído en el pueblo”</vt:lpstr>
      <vt:lpstr>Tercer capítulo: El pueblo de dios como sujeto de la evangelización – “un oído en el pueblo”</vt:lpstr>
      <vt:lpstr>Cuarto Capítulo: Dimensión social de la evangelización – destinatarios privilegiados – inclusión social</vt:lpstr>
      <vt:lpstr>Cuarto Capítulo: Dimensión social de la evangelización – destinatarios privilegiados – inclusión social</vt:lpstr>
      <vt:lpstr>Cuarto Capítulo: Dimensión social de la evangelización – destinatarios privilegiados – inclusión social</vt:lpstr>
      <vt:lpstr>Cuarto Capítulo: Dimensión social de la evangelización – destinatarios privilegiados – inclusión social</vt:lpstr>
      <vt:lpstr>Cuarto Capítulo: Dimensión social de la evangelización – destinatarios privilegiados – inclusión social</vt:lpstr>
      <vt:lpstr>Cuarto Capítulo: Dimensión social de la evangelización – destinatarios privilegiados – inclusión social</vt:lpstr>
      <vt:lpstr>Quinto capítulo: El encuentro personal con Jesús, la fuerza de su llamado, la experiencia de sentirse pueblo y propone a María como estrella de la nueva evangelización</vt:lpstr>
      <vt:lpstr>Quinto capítulo: El encuentro personal con Jesús, la fuerza de su llamado, la experiencia de sentirse pueblo y propone a María como estrella de la nueva evangelización</vt:lpstr>
      <vt:lpstr>Quinto capítulo: El encuentro personal con Jesús, la fuerza de su llamado, la experiencia de sentirse pueblo y propone a María como estrella de la nueva evangelización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Desde el invierno eclesial a la primavera</dc:title>
  <dc:creator>Carlos Centellas</dc:creator>
  <cp:lastModifiedBy>Rosario</cp:lastModifiedBy>
  <cp:revision>50</cp:revision>
  <dcterms:created xsi:type="dcterms:W3CDTF">2014-05-08T15:06:51Z</dcterms:created>
  <dcterms:modified xsi:type="dcterms:W3CDTF">2014-06-17T12:40:54Z</dcterms:modified>
</cp:coreProperties>
</file>