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80" r:id="rId25"/>
    <p:sldId id="281" r:id="rId26"/>
    <p:sldId id="282" r:id="rId27"/>
    <p:sldId id="283" r:id="rId28"/>
    <p:sldId id="29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444A06-1B68-4F30-ADEE-0DCA74C4E2A9}" type="datetimeFigureOut">
              <a:rPr lang="pt-BR" smtClean="0"/>
              <a:t>28/10/15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33BFB2-24FB-49FC-B423-0B49E3B9D1B8}" type="slidenum">
              <a:rPr lang="pt-BR" smtClean="0"/>
              <a:t>‹Nr.›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8511" y="4149080"/>
            <a:ext cx="7066978" cy="882119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(As experiências do Espírito na caminhada </a:t>
            </a:r>
            <a:r>
              <a:rPr lang="es-MX" sz="2800" dirty="0"/>
              <a:t>da América Latina e Caribe</a:t>
            </a:r>
            <a:r>
              <a:rPr lang="es-MX" sz="2800" dirty="0" smtClean="0"/>
              <a:t>)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4324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t-BR" dirty="0">
                <a:effectLst/>
              </a:rPr>
              <a:t>A ventania divina nos redemoinhos da </a:t>
            </a:r>
            <a:r>
              <a:rPr lang="pt-BR" dirty="0" smtClean="0">
                <a:effectLst/>
              </a:rPr>
              <a:t>libertação</a:t>
            </a:r>
            <a:endParaRPr lang="pt-BR" dirty="0">
              <a:effectLst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38511" y="5978665"/>
            <a:ext cx="7066978" cy="690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Marcelo Barros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76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664" y="1610798"/>
            <a:ext cx="7000672" cy="36364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sz="5400" dirty="0">
                <a:effectLst/>
              </a:rPr>
              <a:t>Parte 1:</a:t>
            </a:r>
            <a:br>
              <a:rPr lang="pt-BR" sz="5400" dirty="0">
                <a:effectLst/>
              </a:rPr>
            </a:br>
            <a:r>
              <a:rPr lang="pt-BR" sz="5400" dirty="0">
                <a:effectLst/>
              </a:rPr>
              <a:t>A voz do Espírito nos movimentos de libertação 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48883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400" dirty="0" smtClean="0">
                <a:effectLst/>
              </a:rPr>
              <a:t/>
            </a:r>
            <a:br>
              <a:rPr lang="pt-BR" sz="4400" dirty="0" smtClean="0">
                <a:effectLst/>
              </a:rPr>
            </a:br>
            <a:r>
              <a:rPr lang="pt-BR" sz="4400" dirty="0" smtClean="0">
                <a:effectLst/>
              </a:rPr>
              <a:t>“</a:t>
            </a:r>
            <a:r>
              <a:rPr lang="pt-BR" sz="4400" dirty="0">
                <a:effectLst/>
              </a:rPr>
              <a:t>É revolucionária toda ação </a:t>
            </a:r>
            <a:r>
              <a:rPr lang="pt-BR" sz="4400" dirty="0" smtClean="0">
                <a:effectLst/>
              </a:rPr>
              <a:t>que visa </a:t>
            </a:r>
            <a:r>
              <a:rPr lang="pt-BR" sz="4400" dirty="0">
                <a:effectLst/>
              </a:rPr>
              <a:t>uma transformação estrutural e em todos os níveis da vida de um povo ou de um grupo humano”</a:t>
            </a:r>
            <a:br>
              <a:rPr lang="pt-BR" sz="4400" dirty="0">
                <a:effectLst/>
              </a:rPr>
            </a:br>
            <a:r>
              <a:rPr lang="pt-BR" sz="4400" dirty="0">
                <a:effectLst/>
              </a:rPr>
              <a:t>                                                    (Caio Prado Júnior, 1952)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84680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dirty="0" smtClean="0">
                <a:effectLst/>
              </a:rPr>
              <a:t/>
            </a:r>
            <a:br>
              <a:rPr lang="pt-BR" sz="3200" dirty="0" smtClean="0">
                <a:effectLst/>
              </a:rPr>
            </a:br>
            <a:r>
              <a:rPr lang="pt-BR" sz="3200" dirty="0" smtClean="0">
                <a:effectLst/>
              </a:rPr>
              <a:t>“</a:t>
            </a:r>
            <a:r>
              <a:rPr lang="pt-BR" sz="3200" dirty="0">
                <a:effectLst/>
              </a:rPr>
              <a:t>A atuação do Espírito se dá no mundo.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Pode ser vista como positiva ou negativa.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Como ordenada ou caótica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Clara ou confusa 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Onde há a busca de um “mais”, 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mais vida, mais beleza, mais amor, 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aí podemos discernir uma experiência do Espírito Santo”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(ELIZABETH JOHSON, no livro Aquela que é)</a:t>
            </a:r>
            <a:br>
              <a:rPr lang="pt-BR" sz="3200" dirty="0">
                <a:effectLst/>
              </a:rPr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8894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4800" dirty="0" smtClean="0">
                <a:effectLst/>
              </a:rPr>
              <a:t>    </a:t>
            </a:r>
            <a:br>
              <a:rPr lang="pt-BR" sz="4800" dirty="0" smtClean="0">
                <a:effectLst/>
              </a:rPr>
            </a:br>
            <a:r>
              <a:rPr lang="pt-BR" sz="4800" dirty="0">
                <a:effectLst/>
              </a:rPr>
              <a:t> </a:t>
            </a:r>
            <a:r>
              <a:rPr lang="pt-BR" sz="4800" dirty="0" smtClean="0">
                <a:effectLst/>
              </a:rPr>
              <a:t>      </a:t>
            </a:r>
            <a:br>
              <a:rPr lang="pt-BR" sz="4800" dirty="0" smtClean="0">
                <a:effectLst/>
              </a:rPr>
            </a:br>
            <a:r>
              <a:rPr lang="pt-BR" sz="4800" dirty="0">
                <a:effectLst/>
              </a:rPr>
              <a:t> </a:t>
            </a:r>
            <a:r>
              <a:rPr lang="pt-BR" sz="4800" dirty="0" smtClean="0">
                <a:effectLst/>
              </a:rPr>
              <a:t>       Sempre </a:t>
            </a:r>
            <a:r>
              <a:rPr lang="pt-BR" sz="4800" dirty="0">
                <a:effectLst/>
              </a:rPr>
              <a:t>que brota </a:t>
            </a:r>
            <a:r>
              <a:rPr lang="pt-BR" sz="4800" dirty="0" smtClean="0">
                <a:effectLst/>
              </a:rPr>
              <a:t/>
            </a:r>
            <a:br>
              <a:rPr lang="pt-BR" sz="4800" dirty="0" smtClean="0">
                <a:effectLst/>
              </a:rPr>
            </a:br>
            <a:r>
              <a:rPr lang="pt-BR" sz="4800" dirty="0" smtClean="0">
                <a:effectLst/>
              </a:rPr>
              <a:t>        algo de novo, </a:t>
            </a:r>
            <a:r>
              <a:rPr lang="pt-BR" sz="4800" dirty="0">
                <a:effectLst/>
              </a:rPr>
              <a:t/>
            </a:r>
            <a:br>
              <a:rPr lang="pt-BR" sz="4800" dirty="0">
                <a:effectLst/>
              </a:rPr>
            </a:br>
            <a:r>
              <a:rPr lang="pt-BR" sz="4800" dirty="0" smtClean="0">
                <a:effectLst/>
              </a:rPr>
              <a:t>       ali </a:t>
            </a:r>
            <a:r>
              <a:rPr lang="pt-BR" sz="4800" dirty="0">
                <a:effectLst/>
              </a:rPr>
              <a:t>há uma </a:t>
            </a:r>
            <a:r>
              <a:rPr lang="pt-BR" sz="4800" dirty="0" smtClean="0">
                <a:effectLst/>
              </a:rPr>
              <a:t>manifestação</a:t>
            </a:r>
            <a:br>
              <a:rPr lang="pt-BR" sz="4800" dirty="0" smtClean="0">
                <a:effectLst/>
              </a:rPr>
            </a:br>
            <a:r>
              <a:rPr lang="pt-BR" sz="4800" dirty="0" smtClean="0">
                <a:effectLst/>
              </a:rPr>
              <a:t>     da </a:t>
            </a:r>
            <a:r>
              <a:rPr lang="pt-BR" sz="4800" dirty="0">
                <a:effectLst/>
              </a:rPr>
              <a:t>atividade do Espírito”.</a:t>
            </a:r>
            <a:br>
              <a:rPr lang="pt-BR" sz="4800" dirty="0">
                <a:effectLst/>
              </a:rPr>
            </a:br>
            <a:r>
              <a:rPr lang="pt-BR" sz="4800" dirty="0">
                <a:effectLst/>
              </a:rPr>
              <a:t>        (Cardeal Walter </a:t>
            </a:r>
            <a:r>
              <a:rPr lang="pt-BR" sz="4800" dirty="0" err="1">
                <a:effectLst/>
              </a:rPr>
              <a:t>Kasper</a:t>
            </a:r>
            <a:r>
              <a:rPr lang="pt-BR" sz="4800" dirty="0">
                <a:effectLst/>
              </a:rPr>
              <a:t>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48606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5744" y="1628800"/>
            <a:ext cx="6512511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dirty="0">
                <a:effectLst/>
              </a:rPr>
              <a:t>2</a:t>
            </a:r>
            <a:r>
              <a:rPr lang="pt-BR" baseline="30000" dirty="0">
                <a:effectLst/>
              </a:rPr>
              <a:t>a</a:t>
            </a:r>
            <a:r>
              <a:rPr lang="pt-BR" dirty="0">
                <a:effectLst/>
              </a:rPr>
              <a:t> Parte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As vozes do Espírito na resistência indígena 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e das comunidades afrodescendentes</a:t>
            </a:r>
          </a:p>
        </p:txBody>
      </p:sp>
    </p:spTree>
    <p:extLst>
      <p:ext uri="{BB962C8B-B14F-4D97-AF65-F5344CB8AC3E}">
        <p14:creationId xmlns:p14="http://schemas.microsoft.com/office/powerpoint/2010/main" val="15915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lickeducacao.com.br/Klick_Portal/Enciclopedia/images/Ca/5093/1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1" y="962721"/>
            <a:ext cx="7374257" cy="49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5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0" indent="0" algn="just">
              <a:buNone/>
            </a:pP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“</a:t>
            </a:r>
            <a:r>
              <a:rPr lang="pt-BR" i="1" dirty="0">
                <a:effectLst/>
              </a:rPr>
              <a:t>Na cosmovisão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dos </a:t>
            </a:r>
            <a:r>
              <a:rPr lang="pt-BR" i="1" dirty="0">
                <a:effectLst/>
              </a:rPr>
              <a:t>povos andinos,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a </a:t>
            </a:r>
            <a:r>
              <a:rPr lang="pt-BR" i="1" dirty="0" err="1">
                <a:effectLst/>
              </a:rPr>
              <a:t>Pachamama</a:t>
            </a:r>
            <a:r>
              <a:rPr lang="pt-BR" i="1" dirty="0">
                <a:effectLst/>
              </a:rPr>
              <a:t> é uma imagem </a:t>
            </a:r>
            <a:r>
              <a:rPr lang="pt-BR" i="1" dirty="0" smtClean="0">
                <a:effectLst/>
              </a:rPr>
              <a:t>que corresponde </a:t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ao </a:t>
            </a:r>
            <a:r>
              <a:rPr lang="pt-BR" i="1" dirty="0">
                <a:effectLst/>
              </a:rPr>
              <a:t>que nós cristãos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afirmamos </a:t>
            </a:r>
            <a:r>
              <a:rPr lang="pt-BR" i="1" dirty="0">
                <a:effectLst/>
              </a:rPr>
              <a:t>do Espírito Santo”</a:t>
            </a:r>
            <a:r>
              <a:rPr lang="pt-BR" dirty="0">
                <a:effectLst/>
              </a:rPr>
              <a:t> 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              (</a:t>
            </a:r>
            <a:r>
              <a:rPr lang="pt-BR" dirty="0">
                <a:effectLst/>
              </a:rPr>
              <a:t>Enrique </a:t>
            </a:r>
            <a:r>
              <a:rPr lang="pt-BR" dirty="0" err="1">
                <a:effectLst/>
              </a:rPr>
              <a:t>Dussel</a:t>
            </a:r>
            <a:r>
              <a:rPr lang="pt-BR" dirty="0">
                <a:effectLst/>
              </a:rPr>
              <a:t>)</a:t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096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</p:spPr>
        <p:txBody>
          <a:bodyPr/>
          <a:lstStyle/>
          <a:p>
            <a:pPr marL="0" indent="0" algn="just">
              <a:buNone/>
            </a:pP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    A </a:t>
            </a:r>
            <a:r>
              <a:rPr lang="pt-BR" i="1" dirty="0">
                <a:effectLst/>
              </a:rPr>
              <a:t>categoria central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   da </a:t>
            </a:r>
            <a:r>
              <a:rPr lang="pt-BR" i="1" dirty="0">
                <a:effectLst/>
              </a:rPr>
              <a:t>religião </a:t>
            </a:r>
            <a:r>
              <a:rPr lang="pt-BR" i="1" dirty="0" err="1">
                <a:effectLst/>
              </a:rPr>
              <a:t>Yorubá</a:t>
            </a:r>
            <a:r>
              <a:rPr lang="pt-BR" i="1" dirty="0">
                <a:effectLst/>
              </a:rPr>
              <a:t> é o Axé.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   Ele </a:t>
            </a:r>
            <a:r>
              <a:rPr lang="pt-BR" i="1" dirty="0">
                <a:effectLst/>
              </a:rPr>
              <a:t>é o equivalente 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r>
              <a:rPr lang="pt-BR" i="1" dirty="0">
                <a:effectLst/>
              </a:rPr>
              <a:t>   ao </a:t>
            </a:r>
            <a:r>
              <a:rPr lang="pt-BR" i="1" dirty="0" err="1">
                <a:effectLst/>
              </a:rPr>
              <a:t>pneuma</a:t>
            </a:r>
            <a:r>
              <a:rPr lang="pt-BR" i="1" dirty="0">
                <a:effectLst/>
              </a:rPr>
              <a:t> grego,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   ao </a:t>
            </a:r>
            <a:r>
              <a:rPr lang="pt-BR" i="1" dirty="0" err="1">
                <a:effectLst/>
              </a:rPr>
              <a:t>spiritus</a:t>
            </a:r>
            <a:r>
              <a:rPr lang="pt-BR" i="1" dirty="0">
                <a:effectLst/>
              </a:rPr>
              <a:t> latino </a:t>
            </a:r>
            <a:r>
              <a:rPr lang="pt-BR" i="1" dirty="0" smtClean="0">
                <a:effectLst/>
              </a:rPr>
              <a:t/>
            </a:r>
            <a:br>
              <a:rPr lang="pt-BR" i="1" dirty="0" smtClean="0">
                <a:effectLst/>
              </a:rPr>
            </a:br>
            <a:r>
              <a:rPr lang="pt-BR" i="1" dirty="0" smtClean="0">
                <a:effectLst/>
              </a:rPr>
              <a:t>    e </a:t>
            </a:r>
            <a:r>
              <a:rPr lang="pt-BR" i="1" dirty="0">
                <a:effectLst/>
              </a:rPr>
              <a:t>ao </a:t>
            </a:r>
            <a:r>
              <a:rPr lang="pt-BR" i="1" dirty="0" err="1">
                <a:effectLst/>
              </a:rPr>
              <a:t>ruah</a:t>
            </a:r>
            <a:r>
              <a:rPr lang="pt-BR" i="1" dirty="0">
                <a:effectLst/>
              </a:rPr>
              <a:t> bíblico.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                     (Leonardo Boff)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1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7067" y="0"/>
            <a:ext cx="9161067" cy="4221088"/>
          </a:xfrm>
        </p:spPr>
        <p:txBody>
          <a:bodyPr/>
          <a:lstStyle/>
          <a:p>
            <a:pPr marL="0" indent="0">
              <a:buNone/>
            </a:pPr>
            <a:r>
              <a:rPr lang="pt-BR" i="1" dirty="0">
                <a:effectLst/>
              </a:rPr>
              <a:t>“Nas camadas mais antigas da Bíblia, todas as forças, seja para a vida, seja para a morte, são chamadas de </a:t>
            </a:r>
            <a:r>
              <a:rPr lang="pt-BR" i="1" dirty="0" err="1">
                <a:effectLst/>
              </a:rPr>
              <a:t>ruah</a:t>
            </a:r>
            <a:r>
              <a:rPr lang="pt-BR" i="1" dirty="0">
                <a:effectLst/>
              </a:rPr>
              <a:t>”. 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r>
              <a:rPr lang="en-US" dirty="0">
                <a:effectLst/>
              </a:rPr>
              <a:t>(H. </a:t>
            </a:r>
            <a:r>
              <a:rPr lang="en-US" dirty="0" err="1">
                <a:effectLst/>
              </a:rPr>
              <a:t>Caselles</a:t>
            </a:r>
            <a:r>
              <a:rPr lang="en-US" dirty="0">
                <a:effectLst/>
              </a:rPr>
              <a:t> e Jean </a:t>
            </a:r>
            <a:r>
              <a:rPr lang="en-US" dirty="0" err="1">
                <a:effectLst/>
              </a:rPr>
              <a:t>Gallot</a:t>
            </a:r>
            <a:r>
              <a:rPr lang="en-US" dirty="0">
                <a:effectLst/>
              </a:rPr>
              <a:t>)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" y="3509628"/>
            <a:ext cx="9150460" cy="66967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Font typeface="Georgia" pitchFamily="18" charset="0"/>
              <a:buNone/>
            </a:pPr>
            <a:endParaRPr lang="pt-BR" sz="5400" dirty="0" smtClean="0">
              <a:effectLst/>
            </a:endParaRPr>
          </a:p>
          <a:p>
            <a:pPr marL="0" indent="0" algn="just">
              <a:buFont typeface="Georgia" pitchFamily="18" charset="0"/>
              <a:buNone/>
            </a:pPr>
            <a:r>
              <a:rPr lang="pt-BR" sz="5400" dirty="0" smtClean="0">
                <a:effectLst/>
              </a:rPr>
              <a:t>“O primeiro significado do Espírito  cosmológico”</a:t>
            </a:r>
            <a:br>
              <a:rPr lang="pt-BR" sz="5400" dirty="0" smtClean="0">
                <a:effectLst/>
              </a:rPr>
            </a:br>
            <a:r>
              <a:rPr lang="pt-BR" sz="5400" dirty="0" smtClean="0">
                <a:effectLst/>
              </a:rPr>
              <a:t>               (Leonardo Boff)</a:t>
            </a:r>
            <a:br>
              <a:rPr lang="pt-BR" sz="5400" dirty="0" smtClean="0">
                <a:effectLst/>
              </a:rPr>
            </a:b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72025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pt-BR" sz="3600" dirty="0">
                <a:effectLst/>
              </a:rPr>
              <a:t>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r>
              <a:rPr lang="pt-BR" sz="3600" dirty="0" smtClean="0">
                <a:effectLst/>
              </a:rPr>
              <a:t>“</a:t>
            </a:r>
            <a:r>
              <a:rPr lang="pt-BR" sz="3600" dirty="0">
                <a:effectLst/>
              </a:rPr>
              <a:t>Essa força é o sopro divino – </a:t>
            </a:r>
            <a:br>
              <a:rPr lang="pt-BR" sz="3600" dirty="0">
                <a:effectLst/>
              </a:rPr>
            </a:br>
            <a:r>
              <a:rPr lang="pt-BR" sz="3600" dirty="0">
                <a:effectLst/>
              </a:rPr>
              <a:t>     a ventania que renova a vida  </a:t>
            </a:r>
            <a:br>
              <a:rPr lang="pt-BR" sz="3600" dirty="0">
                <a:effectLst/>
              </a:rPr>
            </a:br>
            <a:r>
              <a:rPr lang="pt-BR" sz="3600" dirty="0">
                <a:effectLst/>
              </a:rPr>
              <a:t>   ‘</a:t>
            </a:r>
            <a:r>
              <a:rPr lang="pt-BR" sz="3600" i="1" dirty="0">
                <a:effectLst/>
              </a:rPr>
              <a:t>Se Deus retira o espírito, 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r>
              <a:rPr lang="pt-BR" sz="3600" i="1" dirty="0">
                <a:effectLst/>
              </a:rPr>
              <a:t>   todos os seres vivos </a:t>
            </a:r>
            <a:r>
              <a:rPr lang="pt-BR" sz="3600" i="1" dirty="0" smtClean="0">
                <a:effectLst/>
              </a:rPr>
              <a:t>expiram</a:t>
            </a:r>
            <a:br>
              <a:rPr lang="pt-BR" sz="3600" i="1" dirty="0" smtClean="0">
                <a:effectLst/>
              </a:rPr>
            </a:br>
            <a:r>
              <a:rPr lang="pt-BR" sz="3600" i="1" dirty="0">
                <a:effectLst/>
              </a:rPr>
              <a:t> </a:t>
            </a:r>
            <a:r>
              <a:rPr lang="pt-BR" sz="3600" i="1" dirty="0" smtClean="0">
                <a:effectLst/>
              </a:rPr>
              <a:t>  </a:t>
            </a:r>
            <a:r>
              <a:rPr lang="pt-BR" sz="3600" i="1" dirty="0">
                <a:effectLst/>
              </a:rPr>
              <a:t>e voltam ao pó”.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r>
              <a:rPr lang="pt-BR" sz="3600" i="1" dirty="0">
                <a:effectLst/>
              </a:rPr>
              <a:t>  </a:t>
            </a:r>
            <a:r>
              <a:rPr lang="pt-BR" sz="3600" dirty="0">
                <a:effectLst/>
              </a:rPr>
              <a:t>Se Deus o envia,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 smtClean="0">
                <a:effectLst/>
              </a:rPr>
              <a:t>  é </a:t>
            </a:r>
            <a:r>
              <a:rPr lang="pt-BR" sz="3600" dirty="0">
                <a:effectLst/>
              </a:rPr>
              <a:t>uma nova criação que surge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>
                <a:effectLst/>
              </a:rPr>
              <a:t> </a:t>
            </a:r>
            <a:r>
              <a:rPr lang="pt-BR" sz="3600" dirty="0" smtClean="0">
                <a:effectLst/>
              </a:rPr>
              <a:t>                          (</a:t>
            </a:r>
            <a:r>
              <a:rPr lang="pt-BR" sz="3600" dirty="0" err="1">
                <a:effectLst/>
              </a:rPr>
              <a:t>Sl</a:t>
            </a:r>
            <a:r>
              <a:rPr lang="pt-BR" sz="3600" dirty="0">
                <a:effectLst/>
              </a:rPr>
              <a:t> 104, 29- 30).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5005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3310304"/>
          </a:xfrm>
        </p:spPr>
        <p:txBody>
          <a:bodyPr/>
          <a:lstStyle/>
          <a:p>
            <a:pPr marL="0" indent="0">
              <a:buNone/>
            </a:pPr>
            <a:r>
              <a:rPr lang="pt-BR" sz="4000" dirty="0">
                <a:effectLst/>
              </a:rPr>
              <a:t>“</a:t>
            </a:r>
            <a:r>
              <a:rPr lang="pt-BR" sz="4000" i="1" dirty="0">
                <a:effectLst/>
              </a:rPr>
              <a:t>O vento sopra onde quer. </a:t>
            </a:r>
            <a:r>
              <a:rPr lang="pt-BR" sz="4000" i="1" dirty="0" smtClean="0">
                <a:effectLst/>
              </a:rPr>
              <a:t/>
            </a:r>
            <a:br>
              <a:rPr lang="pt-BR" sz="4000" i="1" dirty="0" smtClean="0">
                <a:effectLst/>
              </a:rPr>
            </a:br>
            <a:r>
              <a:rPr lang="pt-BR" sz="4000" i="1" dirty="0" smtClean="0">
                <a:effectLst/>
              </a:rPr>
              <a:t>Ouves </a:t>
            </a:r>
            <a:r>
              <a:rPr lang="pt-BR" sz="4000" i="1" dirty="0">
                <a:effectLst/>
              </a:rPr>
              <a:t>o seu rumor, mas não sabes de onde vem, nem para onde vai. </a:t>
            </a:r>
            <a:r>
              <a:rPr lang="pt-BR" sz="4000" i="1" dirty="0" smtClean="0">
                <a:effectLst/>
              </a:rPr>
              <a:t>Assim </a:t>
            </a:r>
            <a:r>
              <a:rPr lang="pt-BR" sz="4000" i="1" dirty="0">
                <a:effectLst/>
              </a:rPr>
              <a:t>acontece com o que nasce do Espírito”</a:t>
            </a:r>
            <a:r>
              <a:rPr lang="pt-BR" sz="4000" dirty="0">
                <a:effectLst/>
              </a:rPr>
              <a:t/>
            </a:r>
            <a:br>
              <a:rPr lang="pt-BR" sz="4000" dirty="0">
                <a:effectLst/>
              </a:rPr>
            </a:br>
            <a:r>
              <a:rPr lang="pt-BR" sz="4000" dirty="0">
                <a:effectLst/>
              </a:rPr>
              <a:t>         (João 3, 7).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751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0"/>
          </a:xfrm>
        </p:spPr>
        <p:txBody>
          <a:bodyPr/>
          <a:lstStyle/>
          <a:p>
            <a:pPr marL="0" indent="0">
              <a:buNone/>
            </a:pPr>
            <a:r>
              <a:rPr lang="pt-BR" sz="4000" dirty="0">
                <a:effectLst/>
              </a:rPr>
              <a:t>Atualmente, o paradigma do BEM VIVER indígena </a:t>
            </a:r>
            <a:br>
              <a:rPr lang="pt-BR" sz="4000" dirty="0">
                <a:effectLst/>
              </a:rPr>
            </a:br>
            <a:r>
              <a:rPr lang="pt-BR" sz="4000" dirty="0">
                <a:effectLst/>
              </a:rPr>
              <a:t>é inspiração, moção do Espírito no meio das culturas, movimentos sociais</a:t>
            </a:r>
            <a:br>
              <a:rPr lang="pt-BR" sz="4000" dirty="0">
                <a:effectLst/>
              </a:rPr>
            </a:br>
            <a:r>
              <a:rPr lang="pt-BR" sz="4000" dirty="0">
                <a:effectLst/>
              </a:rPr>
              <a:t>e até como critério de uma Política renovada e a serviço do povo.</a:t>
            </a:r>
            <a:br>
              <a:rPr lang="pt-BR" sz="4000" dirty="0">
                <a:effectLst/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25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5744" y="1844824"/>
            <a:ext cx="6512511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dirty="0">
                <a:effectLst/>
              </a:rPr>
              <a:t>3</a:t>
            </a:r>
            <a:r>
              <a:rPr lang="pt-BR" baseline="30000" dirty="0">
                <a:effectLst/>
              </a:rPr>
              <a:t>a</a:t>
            </a:r>
            <a:r>
              <a:rPr lang="pt-BR" dirty="0">
                <a:effectLst/>
              </a:rPr>
              <a:t> Parte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O Espírito Santo, fonte de subversão no mundo e na Igreja</a:t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46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572" y="1268760"/>
            <a:ext cx="7704856" cy="3960440"/>
          </a:xfrm>
          <a:pattFill prst="pct5">
            <a:fgClr>
              <a:srgbClr val="92D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dirty="0" smtClean="0">
                <a:effectLst/>
              </a:rPr>
              <a:t>Por </a:t>
            </a:r>
            <a:r>
              <a:rPr lang="pt-BR" dirty="0">
                <a:effectLst/>
              </a:rPr>
              <a:t>que os movimentos carismáticos e pentecostais 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não parecem ter nada de revolucionários ou subversivos?</a:t>
            </a:r>
          </a:p>
        </p:txBody>
      </p:sp>
      <p:sp>
        <p:nvSpPr>
          <p:cNvPr id="3" name="Retângulo 2"/>
          <p:cNvSpPr/>
          <p:nvPr/>
        </p:nvSpPr>
        <p:spPr>
          <a:xfrm>
            <a:off x="8101394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617894" y="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617894" y="92333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617894" y="184666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17894" y="276999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617894" y="369332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617894" y="461665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85866" y="5539980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575288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049182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23076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997926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483958" y="5514248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974314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48208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22102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395996" y="5514405"/>
            <a:ext cx="526106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15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MRkSmH6sLsA/UfQFOIk2oEI/AAAAAAAAJFg/3UYr-xoM9Ww/s1600/19530784_1180181253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25" y="281384"/>
            <a:ext cx="4726149" cy="6295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</a:t>
            </a:r>
            <a:r>
              <a:rPr lang="pt-BR" dirty="0">
                <a:effectLst/>
              </a:rPr>
              <a:t>A Conferência de Medellín: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 </a:t>
            </a:r>
            <a:r>
              <a:rPr lang="pt-BR" dirty="0" smtClean="0">
                <a:effectLst/>
              </a:rPr>
              <a:t>nascimento </a:t>
            </a:r>
            <a:r>
              <a:rPr lang="pt-BR" dirty="0">
                <a:effectLst/>
              </a:rPr>
              <a:t>de uma </a:t>
            </a:r>
            <a:r>
              <a:rPr lang="pt-BR" dirty="0" smtClean="0">
                <a:effectLst/>
              </a:rPr>
              <a:t>Igreja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verdadeiramente 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latino-americana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  </a:t>
            </a:r>
            <a:r>
              <a:rPr lang="pt-BR" dirty="0" smtClean="0">
                <a:effectLst/>
              </a:rPr>
              <a:t>manifestação </a:t>
            </a:r>
            <a:r>
              <a:rPr lang="pt-BR" dirty="0">
                <a:effectLst/>
              </a:rPr>
              <a:t>quase visível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>
                <a:effectLst/>
              </a:rPr>
              <a:t> </a:t>
            </a:r>
            <a:r>
              <a:rPr lang="pt-BR" dirty="0" smtClean="0">
                <a:effectLst/>
              </a:rPr>
              <a:t> do </a:t>
            </a:r>
            <a:r>
              <a:rPr lang="pt-BR" dirty="0">
                <a:effectLst/>
              </a:rPr>
              <a:t>Espírito Santo</a:t>
            </a:r>
            <a:r>
              <a:rPr lang="pt-BR" dirty="0" smtClean="0">
                <a:effectLst/>
              </a:rPr>
              <a:t>”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                (</a:t>
            </a:r>
            <a:r>
              <a:rPr lang="pt-BR" dirty="0">
                <a:effectLst/>
              </a:rPr>
              <a:t>José </a:t>
            </a:r>
            <a:r>
              <a:rPr lang="pt-BR" dirty="0" err="1">
                <a:effectLst/>
              </a:rPr>
              <a:t>Comblin</a:t>
            </a:r>
            <a:r>
              <a:rPr lang="pt-BR" dirty="0"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702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74136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</a:t>
            </a:r>
            <a:r>
              <a:rPr lang="pt-BR" dirty="0">
                <a:effectLst/>
              </a:rPr>
              <a:t>A experiência das comunidades eclesiais de base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em meio às lutas </a:t>
            </a:r>
            <a:r>
              <a:rPr lang="pt-BR" dirty="0" smtClean="0">
                <a:effectLst/>
              </a:rPr>
              <a:t>do </a:t>
            </a:r>
            <a:r>
              <a:rPr lang="pt-BR" dirty="0">
                <a:effectLst/>
              </a:rPr>
              <a:t>povo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é uma forte e </a:t>
            </a:r>
            <a:r>
              <a:rPr lang="pt-BR" dirty="0" smtClean="0">
                <a:effectLst/>
              </a:rPr>
              <a:t>clara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</a:t>
            </a:r>
            <a:r>
              <a:rPr lang="pt-BR" dirty="0">
                <a:effectLst/>
              </a:rPr>
              <a:t>manifestação do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  Espírito </a:t>
            </a:r>
            <a:r>
              <a:rPr lang="pt-BR" dirty="0">
                <a:effectLst/>
              </a:rPr>
              <a:t>Santo”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                           (</a:t>
            </a:r>
            <a:r>
              <a:rPr lang="pt-BR" dirty="0" err="1">
                <a:effectLst/>
              </a:rPr>
              <a:t>Comblin</a:t>
            </a:r>
            <a:r>
              <a:rPr lang="pt-BR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37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“</a:t>
            </a:r>
            <a:r>
              <a:rPr lang="pt-BR" dirty="0">
                <a:effectLst/>
              </a:rPr>
              <a:t>O Espírito é a força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que </a:t>
            </a:r>
            <a:r>
              <a:rPr lang="pt-BR" dirty="0">
                <a:effectLst/>
              </a:rPr>
              <a:t>infunde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as </a:t>
            </a:r>
            <a:r>
              <a:rPr lang="pt-BR" dirty="0">
                <a:effectLst/>
              </a:rPr>
              <a:t>energias necessárias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para </a:t>
            </a:r>
            <a:r>
              <a:rPr lang="pt-BR" dirty="0">
                <a:effectLst/>
              </a:rPr>
              <a:t>a vida renovada, </a:t>
            </a:r>
            <a:r>
              <a:rPr lang="pt-BR" dirty="0" smtClean="0">
                <a:effectLst/>
              </a:rPr>
              <a:t>             </a:t>
            </a:r>
            <a:r>
              <a:rPr lang="pt-BR" dirty="0">
                <a:effectLst/>
              </a:rPr>
              <a:t> </a:t>
            </a:r>
            <a:r>
              <a:rPr lang="pt-BR" dirty="0" smtClean="0">
                <a:effectLst/>
              </a:rPr>
              <a:t>   restaurada</a:t>
            </a:r>
            <a:r>
              <a:rPr lang="pt-BR" dirty="0">
                <a:effectLst/>
              </a:rPr>
              <a:t>, e, no final, </a:t>
            </a:r>
            <a:r>
              <a:rPr lang="pt-BR" dirty="0" smtClean="0">
                <a:effectLst/>
              </a:rPr>
              <a:t>plenamente realizada”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</a:t>
            </a:r>
            <a:r>
              <a:rPr lang="pt-BR" dirty="0">
                <a:effectLst/>
              </a:rPr>
              <a:t> </a:t>
            </a:r>
            <a:r>
              <a:rPr lang="pt-BR" dirty="0" smtClean="0">
                <a:effectLst/>
              </a:rPr>
              <a:t>                            </a:t>
            </a:r>
            <a:r>
              <a:rPr lang="pt-BR" dirty="0">
                <a:effectLst/>
              </a:rPr>
              <a:t>(</a:t>
            </a:r>
            <a:r>
              <a:rPr lang="pt-BR" dirty="0" err="1">
                <a:effectLst/>
              </a:rPr>
              <a:t>Comblin</a:t>
            </a:r>
            <a:r>
              <a:rPr lang="pt-BR" dirty="0">
                <a:effectLst/>
              </a:rPr>
              <a:t>)</a:t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93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547" y="1027876"/>
            <a:ext cx="8514692" cy="2617148"/>
          </a:xfrm>
          <a:pattFill prst="pct5">
            <a:fgClr>
              <a:srgbClr val="92D050"/>
            </a:fgClr>
            <a:bgClr>
              <a:schemeClr val="bg1"/>
            </a:bgClr>
          </a:pattFill>
        </p:spPr>
        <p:txBody>
          <a:bodyPr/>
          <a:lstStyle/>
          <a:p>
            <a:pPr marL="0" indent="0" algn="l">
              <a:buNone/>
            </a:pPr>
            <a:r>
              <a:rPr lang="pt-BR" sz="4000" dirty="0" smtClean="0">
                <a:effectLst/>
              </a:rPr>
              <a:t>1) A </a:t>
            </a:r>
            <a:r>
              <a:rPr lang="pt-BR" sz="4000" dirty="0">
                <a:effectLst/>
              </a:rPr>
              <a:t>vida de </a:t>
            </a:r>
            <a:r>
              <a:rPr lang="pt-BR" sz="4000" dirty="0" smtClean="0">
                <a:effectLst/>
              </a:rPr>
              <a:t>comunidade</a:t>
            </a:r>
            <a:r>
              <a:rPr lang="pt-BR" sz="4000" dirty="0">
                <a:effectLst/>
              </a:rPr>
              <a:t/>
            </a:r>
            <a:br>
              <a:rPr lang="pt-BR" sz="4000" dirty="0">
                <a:effectLst/>
              </a:rPr>
            </a:br>
            <a:r>
              <a:rPr lang="pt-BR" sz="4000" dirty="0" smtClean="0">
                <a:effectLst/>
              </a:rPr>
              <a:t>2) A </a:t>
            </a:r>
            <a:r>
              <a:rPr lang="pt-BR" sz="4000" dirty="0">
                <a:effectLst/>
              </a:rPr>
              <a:t>luta cotidiana por mais vida. </a:t>
            </a:r>
            <a:br>
              <a:rPr lang="pt-BR" sz="4000" dirty="0">
                <a:effectLst/>
              </a:rPr>
            </a:br>
            <a:r>
              <a:rPr lang="pt-BR" sz="4000" dirty="0" smtClean="0">
                <a:effectLst/>
              </a:rPr>
              <a:t>3) O </a:t>
            </a:r>
            <a:r>
              <a:rPr lang="pt-BR" sz="4000" dirty="0">
                <a:effectLst/>
              </a:rPr>
              <a:t>protagonismo </a:t>
            </a: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>
                <a:effectLst/>
              </a:rPr>
              <a:t> </a:t>
            </a:r>
            <a:r>
              <a:rPr lang="pt-BR" sz="4000" dirty="0" smtClean="0">
                <a:effectLst/>
              </a:rPr>
              <a:t>     das </a:t>
            </a:r>
            <a:r>
              <a:rPr lang="pt-BR" sz="4000" dirty="0">
                <a:effectLst/>
              </a:rPr>
              <a:t>mulheres na caminhada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  <p:pic>
        <p:nvPicPr>
          <p:cNvPr id="12290" name="Picture 2" descr="http://www.ijbs-brasil.org.br/joomla2/images/grande-uni%C3%A3o-do-mundo2.g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6"/>
            <a:ext cx="1909983" cy="18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1.informativo.com.br/blogs/ambiente/wp-content/uploads/2012/09/ilustra%C3%A7%C3%A3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85" y="5010693"/>
            <a:ext cx="1751829" cy="1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fotoseimagens.blogs.sapo.pt/arquivo/DiaDaMulher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2137"/>
            <a:ext cx="1944216" cy="14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1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3.bp.blogspot.com/-fRtwUqpwdf4/UHy8bqkpv6I/AAAAAAAAL3U/u8z0f1yh1H4/s320/Igreja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7" y="345839"/>
            <a:ext cx="4104456" cy="616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9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540" y="692696"/>
            <a:ext cx="8280919" cy="3096344"/>
          </a:xfrm>
          <a:pattFill prst="pct5">
            <a:fgClr>
              <a:srgbClr val="92D050"/>
            </a:fgClr>
            <a:bgClr>
              <a:schemeClr val="bg1"/>
            </a:bgClr>
          </a:pattFill>
        </p:spPr>
        <p:txBody>
          <a:bodyPr/>
          <a:lstStyle/>
          <a:p>
            <a:pPr marL="0" indent="0" algn="ctr">
              <a:buNone/>
            </a:pPr>
            <a:r>
              <a:rPr lang="pt-BR" sz="4800" dirty="0">
                <a:effectLst/>
              </a:rPr>
              <a:t>4) A mística do cuidado com a Vida no sentido ecológico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5) </a:t>
            </a:r>
            <a:r>
              <a:rPr lang="pt-BR" dirty="0">
                <a:effectLst/>
              </a:rPr>
              <a:t>A forma de ler a Bíblia a partir da vida. </a:t>
            </a:r>
            <a:endParaRPr lang="pt-BR" dirty="0"/>
          </a:p>
        </p:txBody>
      </p:sp>
      <p:pic>
        <p:nvPicPr>
          <p:cNvPr id="13314" name="Picture 2" descr="http://2.bp.blogspot.com/-3w5qCxzPUZs/UzsL9q77vBI/AAAAAAAAA-s/1X0t7lbzrb8/s1600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514725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5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cicl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QTEhUUExQWFRUXFxwaGBgYGBcdGBwcFxcXGhgcHRodHCggHBolHRgYITEhJSksLi4uGB8zODMsNygtLisBCgoKDg0OGhAQGiwkHyQsLCwsLCwsLCwsLCwsLCwsLCwsLCwsLCwsLCwsLCwsLCwsLCwsLCwsLCwsLCwsLCwsLP/AABEIAKwBJQMBIgACEQEDEQH/xAAcAAABBQEBAQAAAAAAAAAAAAAFAQIDBAYABwj/xAA6EAABAwIEAwYGAQMDBAMAAAABAAIRAyEEEjFBBVFhInGBkbHwBhMyocHR4SNS8RRCkhUWYtIzgrL/xAAZAQEBAQEBAQAAAAAAAAAAAAAAAQIDBAX/xAAlEQEBAAIBBAIDAAMBAAAAAAAAAQIREgMhMVEEQRMUYRUycQX/2gAMAwEAAhEDEQA/APFYlI8GbpxPKY63/C5zV9LjGEako13N+kkJuUc02FMsZZqgng+JOnK687ouwBZilULTMAnqrzeLH+37r5fyfiW5b6cdMcteRvKo3M6qPD1S5odBE7Kw6y+bZZdOvkwNSymfMTpCibhQSuMrg7oufUGsjzCslNw1hKVzjyXMriYlXadGY1Mn7edleN34TckVGEp4BhFDgABJzAHeySnTYdXuO+0+qccjlioNouP7VhnDXHQ/ZEqDqYaIzuO86dI0n343qWIZYuph41NyPMg2H6Wp07UuQN/0siC4Ojw/eits4Rb6Dfe8rSYXi2GFxTa0jQi5B7yitD4ioAk56j3nc5YHcIt5rvj8aX7Z2xlTgppwXU46nRU8Y2sCLACLNEDy5not6z4mwrwQXva4f3BpCEcQ4rScCA9veA1w8Qun6s+qlrD4vHVWPYw6vEjTe0R/cNxsrVF1UEAxnINmjzsDM2OyLMx/a7NR75cAGAXm505b36qrjcbWBc4Mc6DlEscHDvEDn91b8T6xTaLg7amILgwPDm3IPZESRMuteD5Hkr54LjYtTzjmO1rAGh0us1W+Ia7HTTdkP+6AA4G4Jy9RabpzvjLEWDaz2xqdztcW9V0/Q34OTfYT4Qq2FQ1GkSXdlrdtGgz/AMjY+oPF8OogvLXOIGocwB0kwLixjcgIHh/iys5pzV8riImSTlk2MpeG4lsuc55quPSJjkJOy3+pjPMNrP8AomgZoc6TABMH35pa+GqDT5YtoCSd+SZjeKh8NawstGkT3kb94Q3hrs9RwNQsdFtpPUaLn+lDktDCumzgT4H1VTEUyy7u8iNPJWKmEqtJOYOIIjK68dxH7hDOKve+753gjKRe8ETIPeuc+HeXfwvIg4kwTMzyDf2rFLHUjt5zz6fhZyprz9UxpIMiy9P6PTvi1OVarNTmIgnQAOP5UlPCvdo37rOt4g8Dn1VjD8SrCIMz3ysX/wA/1kch4cPqf2/cflchv/cFYc/feFyx/j8/4c6C0KRJg2CsDBA93Myo34iLMEdd13zXnfyX12C1qYG8/YKoXJ1RylwmCdUuNOZWM+pjhN5VZNqymwmHL3CASJvy80bw/D2t1a3pv9yrrGdwXzer8/e5hHWdP2bSpQNFL8gu39VzQTuDy5BV61ZrbAmZN4Fj79F4MOllndRrLKTs7FllMSXX2AF9/JCKmPJ+kH7/AIU008+c0zEgwXOM987H8KxRaaz8tCmJja0XtNoF19XpfFwwm7N1yuVocRUJ+k+JI+zipqFKo8hsG5uANB3racD+Eazrmi1o0NSo4kO5wGzJ8BtdXKnDP9OYL2M5MaPxA9Su3LGdommIdwfEOdDaVUjnlIHm6JRKh8M4jV72MjSXHy6laSliqtZ3yGVC5wvEwGjYm2nRP/7NxrxIbn31PXeIU5DOYjhOIIAFZrhPPQbyCY8iqlb4fqgntS0b5W8+Wee6JWir/CmJZHzGlh66eEWVSrwnENcBYjnnaBHWTP2KvIZ8Csw5Wv7w4Ry5z7ChrcSrNADiQJtInSNOcLRuo4hmkOAnR4/ICo1OM1KZio1zb2Lm28DofApMcb9RAccYeIBvHhKZW4m4uBGYdJn8eqN/9YpO1bG5gASedlWqYaidDl5WEfa6n4sN70qkOJ2uCe+4VZ+LkyARPJS1paS0X8AoG0QTdrh3Cy6YdLGeEEuHY+oz/wCNxAPXrOveAUWrfENbIGOII0nMD/IKzBhv7SPq5v8Ad5rXA2PYniQfBMHnPPmLeqCY10vMiBNrD/CsUWPG7SOYKirVYs4flJNCfBAk/wBKmHO5kZvtdLi8VVacxJDog9mD6KDDYzLIaS2dY0KfiqwfBIEgRmvMDTndXXcVyfqc5zpNxB38bqp848/NS1qjS6wy35yvSvguhw80zVrUGOoUgPmPqNlxc+1jYuuZgCAB5ssuM3oebNxzxo5w8So6mLedXHzXq3EafBXPyvolmezSyo+3USSIN9bdAstjfg6m7McNVdUANmOaGuIgmzgS1x8gVMepjf4aYwu5riieF4e0mC8zu2II80vEuEhjQ5r8w6/gixWwMa5av4axVOMojPzJH2WShKxxFwYKqPQxgQ+SMup0a0rlmOF8dfSbAzXO0R/lcp3FCkwHWw+6mNCQIEDqFEKwHX0/wlp1nOdDblS5STdVZwnBC8y58DcwfJGaNFrLaxuf0AoKL7NbmBdH+e4IpTeGtlrc7idQ2QP3+F8Tr9TLrX1HbHjP+oaT8x7AFjcnT1TqeEkZiQY20/iEyrWa0F1dxF5DAbnvA09e5VaeJr4o5KLcrBrs0dXO0nprrqunS+LLN/SZZVLjazR9boAOjRA/5b22+6r0nvrO/oUS9o3Og2uZhaHhvwu1xBLTXcNSTFMHx1PT7LW4T4aeQJLWjYNEDzJC9mMwwmow89b8O1nGaxa0WEZp8xp91pOHcPNFoDA1oHJtz3k6lbPBcDZTBIa3WcxFzCuNwzDvH/EepS5mmPxFbEvgF1Q2iACPwqbeGvbOZjyT/dM/iFv8RwlkCSI7wdPGyqDgTH3D2ETYDNoO4LMzgzWAxdSlZtMNGwgDXwiUVw/FpM1hbkH1AT4tj8q1V4SW2a1wjcNeZmd9gqVXAQe1SLhv2nA+sqWSi0WUHgu+a9ve8n/9C3nshGIwGHJJNdjjEjWY7w78I1gMBSeb08rY0cSfDmfEqDjvwlTqdrI2kG/72CoADG+o8t+5SWSjG8RqUWmGuyu2kktPiqDMfILarJBtBBIPmm4/CNachfmDhLTHUjR3UbFCXV6lIhroqU5sYzD9tXeRBGvwLCvbOV1I/wBzCY6S10iO6EAxnCK1K4/qMmzm9OmoPmiT8bl6A6EaeIUGI4hUAAmWzMXy+WgK3LUCXYsFsEX66qAnrbvRAvp1XEHsujUxE9x0QyvTymPf8LriJQ9oO89CYTcQWG4kH7Hw/lQSuqVC7wAA8FdBoqkaLnPJTF0KiRhUrXnwTGOi2oPvfdcx4/lBMag/zdL/AKh2XKCcu4mxkzfrpfoFC5t9IJ0Tc0JEEmVKZIc4OERYEFtuhEq8fiVwAaJbkBDDvB5jS0koAHLnR+1LjKoliOJZyXuPacTe0zuT1KqnFSIh0cwY8Y0VKU+nVI0VDHN8UgVphDiJ9QCO60J+Iw7WhpBzgiTAiDyzCQUFOVyJYPglasCaNCtVj6vl0nvAJ0BLQuU5T2KzXAnSL6ckUweOaQAQCBpEzGtwLFC2NvrA6+9U5la/YBj3K459GZzWRsaHEGMECmwc7Ek6Hw8eijfxqtVIY2A0aNbAHiQL96pYXCOqXdIbz3J8fVav4e4ATcXB5e7BY/F08PEa5Wh2B4FmINV0z3x4n8C5XoHBuEU2sa35ZAGx9SOauYDhYa1uYAZNB77lapf1DDB2dBE9o79Xei55ZW+DS1TxrW9luUbaSQOQA0PRT0nvJnKema37d9greF4eWAdgye4adZ/hXW0XC0Nb3EeysaUNYKguQ2/R/qosWHEQGU/uPWUZNHx67JPkgqDLVsIADJqgRcAjL1vqArvDfiQCGuoEN0ECQe86o4cOY7OvvdD8XgGuPbYGn+9roPjGviqg5hXMqABnIC5vpclJicI2I1A5XHmVnKbzh5JIezYnUW0tvqiuGxbarW6BgHIazqdBAE+wpyqh3EeGkyWktPQ2+yz2N+eAWvc8AaOY4k/8StpjMrZi5Ox09/tAcc7tfT3gLUqMJiMZeKwY/k97Z+xFiqWK+G88uouAJvFyPyjPxBw8XdTNye0x1229Fm8PxJ2He3NOR2hmY5gHcLrP4gXxJhpy2owgn1G4hBadYjcxy2W/44aOKpggw9gs6Rqei8/xbHMJa7ULr07uJXVsQMzSGggRIk3g+Y5IlUxbKjADTa3oJnwJvKFVoLZtNpA9UmHqgWIkbib94W7iGYmllNjI+/j1UMqxWcDeNeST/SvcMwaXXiw3WtiHVNXApwVDUrSuhcAglExNoCa09JlMa6PHVceiCwxkNzTvEETtz2UEp2bbxTSECtueq5huka07aKYNGU3IO17f5280HHEmAP1F+kaJhrWjRMnmu6oDvC/iV9Bpa0amTJJk6T9guQWm+NgfCfVcs3GehNia+ews0aD31J80V4bw42EdojTprHeofh/AipU7RgNE9528N1rMLRisQbD6htNrRKxnlrtCCfCsCymQeYgSNI5bBbHC0hTBMatsIWf4FUBeWOIJmY2E+q0jqge5rdgem3VeTLe2jcTgy4CRZ1yG9IEfklGOF4bJJIGY6HkNgFYw40GUx0VunSGoMdD+1YL+H4W2xeZJHP3ZCG4tj6jmiAWOggkyLSPMKtxvhjq0RiCwgQIaXR1GhnxU3wr8PNo5i1z6jnG73xJ0G20AABSe9gi2haUxwjx6K/ji1rQ0a/hUa+wn/CS7Ctpf4VbGtPciODotJ/NlFjAJ0mSs5dqoLSpAy1wgbQ4+gVOh/SLmD5jjMsIII6zAPvzRqphZAF/qsNvExZDeKVhDREObo4dOZWbdgPxKvXhpMhoMgk3G0kclQqcZ7eWoB2hYjntdHKtam5jmPEBzbOgGOV9YP7WKxlJrHZSS8DskkQQY1Bn3C3h3KJceoHJLbwJPOD/hYhwbVZkDtJs76TO06iNit5hZNKJJt2Tz5XWD+JMF8up8xjYkw9v/AJdANJXXD0zWXq1H0n5TIIOnRWsVVbWaCRDgLHmORRHH4Ntdsg9tg6bbHmO5AsLULHXtzHj6L0Tv3nlFNzYdB7tU2rYxHnr5qXF/UeSY4yL6hdAjD0MbrqeILTLTEaJtN5GhibdLpz5iTHkEF2nhRVYSHQ8Hs07QQSTA6i58EPKK8IOZrmhrC+QaYLWkkiZGk6Ena4Ch4i1nzHNaDTGYgtMw0izh3T7ssy99CkTzlMKlLi2WyImZjWNNtEj4teT3WWhEnhh6fb0K7nfwS9b9UHR4HdcJ/C7N0JT/AJsj7fbl4II3OXB3NdPilYyenU6IEhK4Fp5EbJ4cGkEbGfELq1UvMuMkxJJJNuZN1AxolIlycoXKg/w+iGgzuLftE+E4tzawa4BwjKLAgbSJRXj/AA2kwB5aGF/0UsrmZBtml2ZxiP5VDA4FzJIIJjQTP3Xmt2rY4DhQkOZYwj2CLm9SN4iFkMHxRzAJMI9Q+KIAm4XKyq2eFrHds9f4VxpB2KzOA461x1hEmcWY4wHOPigMHK36h4H/ANRcqR+LdECw5e/fchpxLNh3lWaPEw2Q2M3PkoJA3L2nXOw3TqNMzmOpUeGGZxd66lEfmAWEE7k+gUoly5GdSqbmZu0dB1XYl5JDTpupi1rWdrf08Vzy7KFcaxPy2iInUAm/f7KzpoioQ4kEaiTt05+K0ww+d8tYG6yTrGip1eFCn29bgQQNOlhyWZ2Vn8aA+mLCTMX5eELLcYZY2g6GfsvQqmGa4OLQwQBqJv5jn6Lz/iDHNq/LfoTt+PNdcKlU+A8SNN+QmRoFB8ZjK/NrTq+IzAyf4UnxLg20qdMtsZnx5Sp+IgOoNB+l4Bvs5df6yyfEMAaLW1qXapH6xu0xeTu080DxuR4LmjK8byYP6PJab5zr0mambRINpuOSp8ZwmWm1xa3M4XhoabcosYGo6hdcajMUhmBvdNqtgDmE9zQmVb2EcoE3XdEJXdErWrnD7Ip1Co5plpg7EWI7kRrYO0gOLoBJcQAToRcWNxY/ebDBIg+Ktl73tcXFxvYzaY38J9FKIi0cvHby/Sgi6kBv0HrCaTv72VHE/dOLZGvgnQDvtpyj3KZpG/48kCByTMlLfBMQS0xtIHfop3NbdskgH6gLeR/KqzZcT5FBznLoUjACBA9PTXxSOagY58pEuU8lyD6FbUwmLofLqUqYjbM4ERYQ5pH2nuVHi/wIG0zUwzgYA7JdJgDRsnN4Hks5wnHsYWy4neAB6n9Lc8L+IWkAF7o5D9k3PdK8VlnhpgqnCqjXQabgUSwnDnWzS3/6j1XopdQq9ksjpJ8ydZ6yohwmm55IdkaNABmM95tHmpyGUZg2Ni5JCIUCQOywN6laNnBqIce1UdymAO8wFYZwelyOnMyf0mxlMzyfqRLh2GM3lafBcJay/wAtsk8tByk6ohSw4FiABz9/hZuQD0y5rRre0/pXaLGhuYmbWEKzi6zR2baIaahO5j3os8l0eKIJJJPQKU0d3GT9/NJTo5e9Rh5mJWLdi6wDoGhD+KYkEZWmRvHNWc0729+aG4w5pA1H5WdqzuNxOXMwuiRI5yNlkqonEBxJItHf7ELScSo5qoEGYMQe5AXU82L+WDZtzytqfNdsEqh8amwGo1HooeFUzWY1hmAC6Rp2YESpPjKoMwb4D33pOB9lloIDIPIkxz8vBdZ/qgBi6jqL3ZGS4tyiASbjWNQn8Ux3z6DQ+CdbEWIHQ25JcDVpuxjJLgc973JkwB0lXvjLh5p1swaflvmTreLz17+S39oxGPwwaAWk9ZQ4u53/AB3Itj3dkjW+v57kLczdd8d67oY8EXiOSQhOBN9xG/TT9LmhaQ2w3lOpgkgNuTYd64tXUnAGSJ5d+x8NfBFPew5odYixnnG/oog1SsfmkuJnYxMk7H7qJ3hzQOcNNB1S7yd97pYzG0zb017pTahI/KBjzdIUie63uyBYA6psWSvdbeORXBuh6oGhOzE293Sllk5jY99LIIy07yuTnVjzXIDlDHuO1+aMcL4l8s5nEujQA28f0sthqZmXTHK/sIgyvGgA8LrhYPU+FcaHy5dAJMASApv+6M5yUzpawPuF5ezFAc571p/hqi51xDR6rncYr1HA8QysE5ZOt7othOIu2geKy3C+HQJJk8zoizcwswtnmuV0rT0sQQLm53P4CkZWm5y95Wfp2E1Xi3VNq8UaNBI5mwXO30os8MLpMGdSBA6DqVz8awGGwSNhoO86LIcQ+Jw0wHBzjsNkV4HQcGfNqQ0u+lp1A5nqeXcpxugU+YTL3vMTZoHkJ3TKbwSJM306ck2sC8xMAX7p/KldWa3s0xf+5RUtdwMiI93QLiWODZAI6x6KXiPEQwRNgsPieIGvVDW3Lj7+yuOO+6NBw+v9dVwkmw6BZXB48CvVqHSb9w280cx+KbRpmTECPFeXYzi9nNadTJ8126eO9pav8ax/zqkzcmR0ylFeG4jslrGxIzSdB5+7rH8LpOqPjwnlJRWpxAMcQ02BgSeW67WfSB2OaW4tjqd3Z2wG8yQI75kLefE7+yM4sOXdBQH4IwLS+riXicjiKTiSATcEgaHXfTzUvxZjPmNIDuRBHv3Kl86GO4wwDQoVJ/aI4vESInZUSLTHRejDwySg2df46JGjVNGnd+UrXWWh3goSFYL+19uiicL32VE2DYCd9CYE7AkftROdy1Ps+KT5hExuLrvmG9p52E+eyinNOWCkdoDM+/wnzuLjTLy/nqmMNsp8PfX9IIkuZLCagfTdEyJn7e/ypYymxkdU2n2uzvt+k40IvIN4PsoFLpHuyhe6TP7Us37kx4RDS0LkwpUUXoYkgagefVOfjbRz80Ha7mrbWdnNP7XO4glw3ClzpBjv18B+1u+DYR2X6o5QfU815pQqOGkgc0SwHFiDJJgbDf8AQWM8aR7I0QwGpVsP9o6KvW4y1naLr7Cbei80o8RrVjlY1zgeW3edkT4qx9g6t8tmUSG/UY1vsJ3+y4/j9tba0fERLuzeT2i43iLAeKtHE5hLzb7lYnDYmG/0xYbm/wB9ylZWeXAvcANhv5JwhtvOGMotM5WNkyCAM3gTojWH4ww2ESNOX8lYuhhX1L3sNUb4bgm0hL3Aka3sP2Vzy0rSDFkiBqefqU1+MDWuDbnms/W40GzsNgNULx3GH1R8ulAn6nE6DdZmBs3jePdULmsNhqZ1UPDmf6Wm6q8g1X2aB/tCifUp0BYlzuu/U8lmuK8czOMHTVdpjvtEO+L+MFzQ0HvWRpNM9TZS16hqP6KaqG0gHG7zoNgOZ6rtJqaZEaL/AJNKG/W4g938p3CcAK+KpNf9AOd3UCCR3EwO6UN4Xh34ipa8X6ALTcPqMw4if6jmkOM9kawB0/Pgpeyi/HMQ2mwNZDWRZrQA2zoIACyGOD2xm8AeX6T8Rji/LmMgzm6c/wBq7xgsfE3aGga32j8qTsMliGDMSoz9J7/T/Ks8RYBU7Oip1ARIPuy9GLJrBquCVp36qN5Wg7RNrv25JaV7HfT33prn6bqCNK1xGi6J0SkCN/5RUgeJkWj7+5XVm6OuQdCe/fqooVii6YDoDRY2vrPfM+9UEJ2KYVN9JjWOe6jeOQQcxxFxZPBE8gdd4UbSn55EQJnX3ZA8ffmN0+pTt12980jcQQYsRcaDQ6/lI0i02/KIheCDBEELlLVAcZbyvJvKVFQNVptSBfTl+VNhsKDYdo823A99yjx1MB0NB8df8rEzlvFElJ4dYjzRXAmkztFs9+n+VV4fwl31Vj8unbWJM7RMjyVrH4V1RgNJoybRqY6arF79lFW8dEEaA8tB/KDY/iQJtfqbqjUouDQXGCD9O6i/0xPOCkwhtewmIqvIAMCfAIxh67KfbMmPOek6IPRqZG5ZJ3PQqTD12t7T3ST/ALbmw5qWDYYDjrnNzOkM0a0GGjqTqSVdpYyobm3IAe42QPhLc5FSq0tbqxnPSCQB2QBoN0d4rxVlNuRghx1DbuPfyXKzuoTxBznv+s+HLp0URxwoMgEkuGu8JlGs3KXvGU7CduqzvEcaXugWC3JsT4/jDnWnvO6GNDnWFuZKsGm1jZdcm8H1Kp4jGkiNBuuknpFx2IaxsNu7n+v2ocLhHVZqVCRTGrtz0CXg/CamIqBgBDRd7zo1v75DdHuI1WZhQYAKTARAtO5k7km8pboW8BVZSpf02lua+smdp7hHsoVi8Rs76pnqDYpcZjQMrW2Fp7zf+FQxFTM4ncG/csSK6m7sk7SrRxRLABcmPAA29FTe62UaKLGHK61paN+i3JtCY2p9POblQPdvuo6j5StuF0k0hj9Ux26liyheVoNaU94m/uVGU9j4Hvy6hRSMMXU72AsDt5g+Nx46/ZROYY6c/KQmsE2QPsFzXi03H3HK6YBI6ppQW39oX+oCRERlHPqPRV82yfQb9tUhpG/ntMc4QJluQmtKc0fpdCIkLgRPLUd/JRjRKBbx03XNJaY7v4RSOZJsuXPMmQPALkBzD8UbDpEdWWvNttuqiwGOLSXFoJ1zkX8JQnDnbbVdVdJjYFc705RdxHFHvcZcQ3YbePNL/ricrZhreXXXzQ5SUytcICVXEtEgDU6n0HJS0muvII5CCJVHC3e0dQi/E8QRptCl9Io1MA5wJlo/8ZuVe4Pg6bKg+b2nawCMo015oWa7tQYK7DvMys99K2WO4yymCG/Xz5d0WnqgDMY57jlkT9RNz5qhQJe6HEoi5+QANAFyOvmsa0qxhcC54NwGkmXGyq1X0KVmvNR3OIHgD4XTMTiHQL6j34KlRpgVnbwJE87ftWRDHsqVn2Gu5sPNWv8AoZiQc0GCSQB3gawivBBJqPN3CAOktcSR1sFWxtdxkzcu9AryviA3hKmSh8tmpu4juQLE03QahEbeOiI8Fu8A6EtHgU7iZjORaCAPET6rH2rMYmRrrN/DRXWCWOO8qjUMujr/ACrwMMXS+EUH1YUteoSLwYGu+0+EyqlTVI8yukiIiiWEwtxO4Q4ow0xTpkbwEyuoK+IwwDTzHoh7morj3dpw6keSF1bEqY0QlclKRaVJnIAjS/dNp/CXNfMI8Nk7CNzENOkj7qCUDgLi6nq0iZMiw1nWNxb7KsnCpaOvqglo7g6bwVIabiwugBrYHnMd+5soNJSUxLgOZhAieLj1TXanouARDSnNd480jkkoqZjvD7rlCD09Vy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://www.pensamentoverde.com.br/wp-content/uploads/2014/03/img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64" y="194577"/>
            <a:ext cx="5500072" cy="3222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gionaisdefesacivil.files.wordpress.com/2012/03/2010-0622-tempest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4067944" cy="294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aosaoauto.com.br/wp-content/uploads/2015/03/tempest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33" y="3933056"/>
            <a:ext cx="4028373" cy="290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40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rianistas.org/portada/wp-content/uploads/2015/05/carlos_me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36" y="1133043"/>
            <a:ext cx="6014928" cy="45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0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80" y="260648"/>
            <a:ext cx="8532440" cy="5616624"/>
          </a:xfrm>
          <a:pattFill prst="pct5">
            <a:fgClr>
              <a:srgbClr val="92D050"/>
            </a:fgClr>
            <a:bgClr>
              <a:schemeClr val="bg1"/>
            </a:bgClr>
          </a:pattFill>
        </p:spPr>
        <p:txBody>
          <a:bodyPr/>
          <a:lstStyle/>
          <a:p>
            <a:pPr marL="0" indent="0" algn="l">
              <a:buNone/>
            </a:pPr>
            <a:r>
              <a:rPr lang="pt-BR" sz="4000" dirty="0">
                <a:effectLst/>
              </a:rPr>
              <a:t>6) A oração que brota da vida e leva à vida.</a:t>
            </a:r>
            <a:br>
              <a:rPr lang="pt-BR" sz="4000" dirty="0">
                <a:effectLst/>
              </a:rPr>
            </a:br>
            <a:r>
              <a:rPr lang="pt-BR" sz="4000" dirty="0">
                <a:effectLst/>
              </a:rPr>
              <a:t>7) A ação social e política pela transformação do mundo</a:t>
            </a:r>
            <a:br>
              <a:rPr lang="pt-BR" sz="4000" dirty="0">
                <a:effectLst/>
              </a:rPr>
            </a:br>
            <a:r>
              <a:rPr lang="pt-BR" sz="4000" dirty="0">
                <a:effectLst/>
              </a:rPr>
              <a:t>8) “Práxis do martírio na América Latina”.</a:t>
            </a:r>
            <a:br>
              <a:rPr lang="pt-BR" sz="4000" dirty="0">
                <a:effectLst/>
              </a:rPr>
            </a:br>
            <a:r>
              <a:rPr lang="pt-BR" sz="4000" dirty="0">
                <a:effectLst/>
              </a:rPr>
              <a:t>9) A prática do </a:t>
            </a:r>
            <a:r>
              <a:rPr lang="pt-BR" sz="4000" dirty="0" err="1">
                <a:effectLst/>
              </a:rPr>
              <a:t>Macro-ecumenismo</a:t>
            </a:r>
            <a:r>
              <a:rPr lang="pt-BR" sz="4000" dirty="0">
                <a:effectLst/>
              </a:rPr>
              <a:t> de base.</a:t>
            </a:r>
          </a:p>
        </p:txBody>
      </p:sp>
      <p:pic>
        <p:nvPicPr>
          <p:cNvPr id="15362" name="Picture 2" descr="http://3.bp.blogspot.com/_bW7alVt_wZc/TKT9A_tIiyI/AAAAAAAACtE/36j7rofc_B0/s1600/maos_dad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4" y="4555876"/>
            <a:ext cx="2522711" cy="25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7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08912" cy="2736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dirty="0">
                <a:effectLst/>
              </a:rPr>
              <a:t>Conclusão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“Ouvir o que o Espírito diz hoje às Igrejas e ao mundo”</a:t>
            </a:r>
          </a:p>
        </p:txBody>
      </p:sp>
    </p:spTree>
    <p:extLst>
      <p:ext uri="{BB962C8B-B14F-4D97-AF65-F5344CB8AC3E}">
        <p14:creationId xmlns:p14="http://schemas.microsoft.com/office/powerpoint/2010/main" val="98791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12511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“</a:t>
            </a:r>
            <a:r>
              <a:rPr lang="pt-BR" dirty="0">
                <a:effectLst/>
              </a:rPr>
              <a:t>Desçamos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ao </a:t>
            </a:r>
            <a:r>
              <a:rPr lang="pt-BR" dirty="0">
                <a:effectLst/>
              </a:rPr>
              <a:t>encontro de Deus</a:t>
            </a:r>
            <a:br>
              <a:rPr lang="pt-BR" dirty="0">
                <a:effectLst/>
              </a:rPr>
            </a:br>
            <a:r>
              <a:rPr lang="pt-BR" dirty="0">
                <a:effectLst/>
              </a:rPr>
              <a:t>fora do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recinto </a:t>
            </a:r>
            <a:r>
              <a:rPr lang="pt-BR" dirty="0">
                <a:effectLst/>
              </a:rPr>
              <a:t>sagrado” </a:t>
            </a:r>
            <a:br>
              <a:rPr lang="pt-BR" dirty="0">
                <a:effectLst/>
              </a:rPr>
            </a:br>
            <a:r>
              <a:rPr lang="pt-BR" dirty="0" smtClean="0">
                <a:effectLst/>
              </a:rPr>
              <a:t>         (</a:t>
            </a:r>
            <a:r>
              <a:rPr lang="pt-BR" dirty="0" err="1">
                <a:effectLst/>
              </a:rPr>
              <a:t>Hb</a:t>
            </a:r>
            <a:r>
              <a:rPr lang="pt-BR" dirty="0">
                <a:effectLst/>
              </a:rPr>
              <a:t> 13, 13- 14). </a:t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519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effectLst/>
              </a:rPr>
              <a:t>  </a:t>
            </a:r>
            <a:br>
              <a:rPr lang="pt-BR" dirty="0" smtClean="0">
                <a:effectLst/>
              </a:rPr>
            </a:b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r>
              <a:rPr lang="pt-BR" dirty="0" smtClean="0">
                <a:effectLst/>
              </a:rPr>
              <a:t>   “</a:t>
            </a:r>
            <a:r>
              <a:rPr lang="pt-BR" dirty="0">
                <a:effectLst/>
              </a:rPr>
              <a:t>Cuidado! 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    Não </a:t>
            </a:r>
            <a:r>
              <a:rPr lang="pt-BR" dirty="0">
                <a:effectLst/>
              </a:rPr>
              <a:t>apaguem o Espírito. </a:t>
            </a:r>
            <a:br>
              <a:rPr lang="pt-BR" dirty="0">
                <a:effectLst/>
              </a:rPr>
            </a:br>
            <a:r>
              <a:rPr lang="pt-BR" dirty="0" smtClean="0">
                <a:effectLst/>
              </a:rPr>
              <a:t>    Não </a:t>
            </a:r>
            <a:r>
              <a:rPr lang="pt-BR" dirty="0">
                <a:effectLst/>
              </a:rPr>
              <a:t>desprezem a profecia” </a:t>
            </a:r>
            <a:br>
              <a:rPr lang="pt-BR" dirty="0">
                <a:effectLst/>
              </a:rPr>
            </a:br>
            <a:r>
              <a:rPr lang="pt-BR" dirty="0" smtClean="0">
                <a:effectLst/>
              </a:rPr>
              <a:t>                     (</a:t>
            </a:r>
            <a:r>
              <a:rPr lang="pt-BR" dirty="0">
                <a:effectLst/>
              </a:rPr>
              <a:t>1 </a:t>
            </a:r>
            <a:r>
              <a:rPr lang="pt-BR" dirty="0" err="1">
                <a:effectLst/>
              </a:rPr>
              <a:t>Ts</a:t>
            </a:r>
            <a:r>
              <a:rPr lang="pt-BR" dirty="0">
                <a:effectLst/>
              </a:rPr>
              <a:t> 5, 19- 20)</a:t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163391"/>
          </a:xfrm>
        </p:spPr>
        <p:txBody>
          <a:bodyPr/>
          <a:lstStyle/>
          <a:p>
            <a:pPr marL="0" indent="0" algn="just">
              <a:buNone/>
            </a:pP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 smtClean="0">
                <a:effectLst/>
              </a:rPr>
              <a:t>     “</a:t>
            </a:r>
            <a:r>
              <a:rPr lang="pt-BR" sz="3600" dirty="0">
                <a:effectLst/>
              </a:rPr>
              <a:t>O Espírito continua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>
                <a:effectLst/>
              </a:rPr>
              <a:t> </a:t>
            </a:r>
            <a:r>
              <a:rPr lang="pt-BR" sz="3600" dirty="0" smtClean="0">
                <a:effectLst/>
              </a:rPr>
              <a:t>    na </a:t>
            </a:r>
            <a:r>
              <a:rPr lang="pt-BR" sz="3600" dirty="0">
                <a:effectLst/>
              </a:rPr>
              <a:t>criação contínua do universo. </a:t>
            </a:r>
            <a:br>
              <a:rPr lang="pt-BR" sz="3600" dirty="0">
                <a:effectLst/>
              </a:rPr>
            </a:br>
            <a:r>
              <a:rPr lang="pt-BR" sz="3600" dirty="0" smtClean="0">
                <a:effectLst/>
              </a:rPr>
              <a:t>     A </a:t>
            </a:r>
            <a:r>
              <a:rPr lang="pt-BR" sz="3600" dirty="0">
                <a:effectLst/>
              </a:rPr>
              <a:t>criação inicial foi mais simples.</a:t>
            </a:r>
            <a:br>
              <a:rPr lang="pt-BR" sz="3600" dirty="0">
                <a:effectLst/>
              </a:rPr>
            </a:br>
            <a:r>
              <a:rPr lang="pt-BR" sz="3600" dirty="0" smtClean="0">
                <a:effectLst/>
              </a:rPr>
              <a:t>   A </a:t>
            </a:r>
            <a:r>
              <a:rPr lang="pt-BR" sz="3600" dirty="0">
                <a:effectLst/>
              </a:rPr>
              <a:t>criação que hoje continua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>
                <a:effectLst/>
              </a:rPr>
              <a:t> </a:t>
            </a:r>
            <a:r>
              <a:rPr lang="pt-BR" sz="3600" dirty="0" smtClean="0">
                <a:effectLst/>
              </a:rPr>
              <a:t>   é </a:t>
            </a:r>
            <a:r>
              <a:rPr lang="pt-BR" sz="3600" dirty="0">
                <a:effectLst/>
              </a:rPr>
              <a:t>dolorosa, contraditória </a:t>
            </a:r>
            <a:br>
              <a:rPr lang="pt-BR" sz="3600" dirty="0">
                <a:effectLst/>
              </a:rPr>
            </a:br>
            <a:r>
              <a:rPr lang="pt-BR" sz="3600" dirty="0" smtClean="0">
                <a:effectLst/>
              </a:rPr>
              <a:t>    e </a:t>
            </a:r>
            <a:r>
              <a:rPr lang="pt-BR" sz="3600" dirty="0">
                <a:effectLst/>
              </a:rPr>
              <a:t>é sofrimento e paixão de Deus” </a:t>
            </a:r>
            <a:br>
              <a:rPr lang="pt-BR" sz="3600" dirty="0">
                <a:effectLst/>
              </a:rPr>
            </a:br>
            <a:r>
              <a:rPr lang="pt-BR" sz="3600" dirty="0">
                <a:effectLst/>
              </a:rPr>
              <a:t> </a:t>
            </a:r>
            <a:r>
              <a:rPr lang="pt-BR" sz="3600" dirty="0" smtClean="0">
                <a:effectLst/>
              </a:rPr>
              <a:t/>
            </a:r>
            <a:br>
              <a:rPr lang="pt-BR" sz="3600" dirty="0" smtClean="0">
                <a:effectLst/>
              </a:rPr>
            </a:br>
            <a:r>
              <a:rPr lang="pt-BR" sz="3600" dirty="0">
                <a:effectLst/>
              </a:rPr>
              <a:t> </a:t>
            </a:r>
            <a:r>
              <a:rPr lang="pt-BR" sz="3600" dirty="0" smtClean="0">
                <a:effectLst/>
              </a:rPr>
              <a:t>                                  (</a:t>
            </a:r>
            <a:r>
              <a:rPr lang="pt-BR" sz="3600" dirty="0">
                <a:effectLst/>
              </a:rPr>
              <a:t>J. </a:t>
            </a:r>
            <a:r>
              <a:rPr lang="pt-BR" sz="3600" dirty="0" err="1">
                <a:effectLst/>
              </a:rPr>
              <a:t>Moltmann</a:t>
            </a:r>
            <a:r>
              <a:rPr lang="pt-BR" sz="3600" dirty="0">
                <a:effectLst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8478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 err="1">
                <a:effectLst/>
              </a:rPr>
              <a:t>Autopoeisis</a:t>
            </a:r>
            <a:r>
              <a:rPr lang="pt-BR" sz="3200" dirty="0">
                <a:effectLst/>
              </a:rPr>
              <a:t> – </a:t>
            </a:r>
            <a:r>
              <a:rPr lang="pt-BR" sz="3200" dirty="0" err="1">
                <a:effectLst/>
              </a:rPr>
              <a:t>Maturana</a:t>
            </a:r>
            <a:r>
              <a:rPr lang="pt-BR" sz="3200" dirty="0">
                <a:effectLst/>
              </a:rPr>
              <a:t> e Varela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Energia vital – </a:t>
            </a:r>
            <a:r>
              <a:rPr lang="pt-BR" sz="3200" dirty="0" err="1">
                <a:effectLst/>
              </a:rPr>
              <a:t>Theillard</a:t>
            </a:r>
            <a:r>
              <a:rPr lang="pt-BR" sz="3200" dirty="0">
                <a:effectLst/>
              </a:rPr>
              <a:t> de </a:t>
            </a:r>
            <a:r>
              <a:rPr lang="pt-BR" sz="3200" dirty="0" err="1">
                <a:effectLst/>
              </a:rPr>
              <a:t>Chardin</a:t>
            </a:r>
            <a:r>
              <a:rPr lang="pt-BR" sz="3200" dirty="0">
                <a:effectLst/>
              </a:rPr>
              <a:t/>
            </a:r>
            <a:br>
              <a:rPr lang="pt-BR" sz="3200" dirty="0">
                <a:effectLst/>
              </a:rPr>
            </a:br>
            <a:r>
              <a:rPr lang="pt-BR" sz="3200" dirty="0" err="1">
                <a:effectLst/>
              </a:rPr>
              <a:t>Autotranscendência</a:t>
            </a:r>
            <a:r>
              <a:rPr lang="pt-BR" sz="3200" dirty="0">
                <a:effectLst/>
              </a:rPr>
              <a:t> da Vida – </a:t>
            </a:r>
            <a:r>
              <a:rPr lang="pt-BR" sz="3200" dirty="0" err="1">
                <a:effectLst/>
              </a:rPr>
              <a:t>Pannemberg</a:t>
            </a:r>
            <a:r>
              <a:rPr lang="pt-BR" sz="3200" dirty="0">
                <a:effectLst/>
              </a:rPr>
              <a:t/>
            </a:r>
            <a:br>
              <a:rPr lang="pt-BR" sz="3200" dirty="0">
                <a:effectLst/>
              </a:rPr>
            </a:b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9532" y="357301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effectLst/>
              </a:rPr>
              <a:t>Processo de </a:t>
            </a:r>
            <a:r>
              <a:rPr lang="pt-BR" sz="4800" dirty="0" err="1" smtClean="0">
                <a:effectLst/>
              </a:rPr>
              <a:t>amorização</a:t>
            </a:r>
            <a:r>
              <a:rPr lang="pt-BR" sz="4800" dirty="0" smtClean="0">
                <a:effectLst/>
              </a:rPr>
              <a:t> que é do Espírito em nós e no universo.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1992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XFRgbGBcYGBcaGRcYHBcXHBcYGBgYHSggGBolHBUYITEhJSkrLi4uFx8zODMsNygtLisBCgoKBQUFDgUFDisZExkrKysrKysrKysrKysrKysrKysrKysrKysrKysrKysrKysrKysrKysrKysrKysrKysrK//AABEIAMIBAwMBIgACEQEDEQH/xAAcAAAABwEBAAAAAAAAAAAAAAAAAQIDBAYHBQj/xABCEAABAwIDBQYEAwYFAwUBAAABAAIRAwQhMUEFBhJRYQcTcYGR8CKhscEyQtEzUmJy4fEUIySSslOCohUlQ8LDCP/EABQBAQAAAAAAAAAAAAAAAAAAAAD/xAAUEQEAAAAAAAAAAAAAAAAAAAAA/9oADAMBAAIRAxEAPwDa0EEEAQQQQBBEjQEiIRoigIlUXfftJoWJNNo76uPyggNb/M7n0HyXX3+3gFlZVa0gPjhp/wA5wBA1jPyXlS6unPe57iS5xkk5knHE+aDu7y7x17yqatdxJIwGTWDHBo0C4dV/1/okOdI9+9ETHZzyMe/NAkuKUX8/fuE03VGahIg5IFipGRwVv3A3fbfi4o8fDXbTFSiZwcASHtcPNuOipZ6K77j702dg5tQW9WpcZcfGGgTgWgCZGOqBNXcmtRo1K948W7WyKbXYvrP0a1oOX8Sq9SsdD4FaPvtvBs/ajBUFWrRuGNwp1f2ZGrWkSATzWYF6CZSuvhgzgfr/AGS3Vsea57H5p5pwH1QTmVZ5ro292WkOa8tP7wMEHmCMlw+8jD75+CV3+aDSNmdpt7RAb3gqgf8AUaHH/cCCrrsDtcov+G5pmmf32S5niR+JvzWEMrJ1tWEHrDZe2aFw3io1WVB/C4EjxGY81OleT7Hab6bg+m5zHDItJB9Qtf3G7T21A2leO4X5CrHwu5ccfhPXLwQamgm2PBEgyDkRkfBLBQGggggCCCCAIIIIAggggCJBBAEAiKMIAiKNRdpuIo1CMxTeR48JhB5q7Vd63Xt24AnuKRLabR6Fx6kifCFRZUm5q4unnr5KOEA40OLAjXmgUhAYKAQSqYQJRscQZGYOBRvb1lE6NEBFDiQQAQLY6MsJBB8CkhyE5IkDzH/T35o3H3qExKNrkEuk/wB80816jzJRFxnFBPpv9+809SqkHBQadXDXPy8+X9E9TqoNL3A3+fakU6zi+3OHM0jzb/D/AA+i3K1rh7Q5pBa4AggyCDkQV5IFaPNbH2IbxueKlo90hjeOlzDZh7fAEg+ZQa2CgAialIAggggCCCCAIIIIAiKNEgCCNBAFVu0beRtjZvecXvBZTHNxBknoBj6K0rFv/wCinO/0o/LFQ+cs+yDE6juIkwi4Eoayl8Q1QNOGOSKjSLiGtaXOOQAJJ9Fa9zd0nX1UMngZ+Z3IdOq37dfcu0smjuqY4tXuxefM5eSDDdh9lN/cAOLBRadahgx/KMVcrLsJbA727ceYYwD6krZWhOAIMlZ2F2ozuK5/2D/6px/YbZxhWrg85Zh/4rVkcIMbuOwilPwXdQD+JjT9CFybrsMrt/Z3NN45Oa5h9RK3oInBB5e2p2WbSpExb8bdCxzXYacj8lXLjYNxTMVaNSn/ADMcPqvYRCjXFIEQQCNQQCg8eVbNw6qPC9SbW3EsbgHiotYT+an8J+WBWY7zdjtZkvtHis39x+D/ACORQZTKc7znopF/YVKL+CrTcxw0cIUYMOaBZfp804ypl81HCUcuqCXSeT1Vq3D3iFleU67gSyHNeBE8JAGHMiAY6KnB50Twq9PT37lB6/2ZtCnXptq0nB7HiQ4e8D0UwFedeyrfk2dcUap/09VwB5U3nAPHIaHyOi9EtKBSAQQQBGiQQGggkygNxSOJKcmoQPIBJaUoIAVnHbnsk1bFtQCTRqAnoxw4T5TwrSFD2vYNr0alF34ajC0+YwPlmg8cuB812dj7KLyCdcghd2Jp1nsdm1xBx5GCF07Ov3YnXICdPeiDUezmxFLLPUgfVaVxLPOzkl9Pj0x9VfKly1glxA8UEtgTgUWheMd+FwPgn+IIFORgJHGlcaAwEcJPEh3iA4Tb2oy8JJcgbeOiicJGald606jDqolzf02gkvEDqg5m2dh0LthbXpteOeo8CsT377O/8MS+3JdTzI1b+q3mjeU6jZpua4dDKrO8g45bH6ZIPN5nI49feSNoVi29s1oqGMMfeS4NW1LT05oCbSxwPv7p9tDl6Hn7KZB8Pp6qRSOvy9ED1GiBhmPfRen9wbs1dn2r3GXGi2Tzj4fXBeZmN6rbOw7anFb1bcnGk/ib/I+cP9zT6oNOBRogjQBBBBAEgpaIoGyUZRoIAEolFKBQIc+FV+0feX/A2T3tMVX/AAUv5iD8X/aJPorDtC9pUGF9V7WNGZcYC859p++Av7kd2T3FKWsnU4cT466eAQVhlcglxMuJk44k88fFJFwTj19+CjuxPD6e/JAN01Qbfu3tgW2zQ5g4nBkx1JwJVFvd5a9eo5znO+LlOGsDkrtb2JFrTYNWtBGoEZjJQeG0sml1Q94THwFuqCqjeC5ojiY50dMklvaNeNOFQyctYw/soO8u9rq8ikxtNgOTRjjz6rg1LKsHsaeEuqMpvAa4HCo0FsxkfiGHVBcbftOvGggv4iTryV43H7RzWPd14nQjM+Sxq6satJxZUY5rhoRC6W6dKobmnwMcYcCcDHWeSD04a0tluoXD2jtz/DMirMgHGDBGK71oz4BPILh790mG0qcYBgGPFBk23u0ysXFtJ8N5hcCp2iXsEd66DOPT3Kqt9Th5gEYmP6KLKCxHfK5mRUdhlj7lFS29cPkl7iZyMwVw20zoPy8XlqV0LPaZYAC3DKRmg7uyN6a1s6Q4tOo0I96q6Wu97bmNHZEekQsvvK4eMD5R6+Cd2Le924Tj5mfT3kg7e9tSKmORMSPfVcW7pfBiMteY9lTt47htWmHDMGVDqkiiI1b7w1QchnvxUi3GiZDOec6KTQb5++iCbb1IBw0WjdiVUi+qN0Nu6fJ7Iw8z6rOWE6Ban2I2c169WPw0msnq50n/AIfNBsoQRBGgNBBBAESNEUCUxUrgPDJgkE+MRgPVIqXTxg2k4nnLQB5zPyVN23uZd3jg6reOoBtUuY2jMtBEfjwxgkckFzvb2nSYX1HtY0D8TiAPUrLNs9sLKTnCiwVeRkhuec5lcDePs7r1bh1Glc1rngAce+fIaTOHKcsuaqTtj0WNd3lT42cUsgx8IwBAxkkDpigRvdvXeXrg+4dDTgxgENA1IGueZVbZmnL+4NR8ySBgByAQpNnL3KAu8M/NdvdWxNa5pU9S8T4DH6BctrQDir32UWodezEhrCfCYGvig0y8oPbS+AYhogZkc4WTby2VetVMNcYGOBXoSjZDHUIqeyqbeKGiXZ4IMf3S3OoVLapTuXCnUfBYYxEYtw1GBC7G6HZjToXDa1aqyoGO4mNa2JdMguJzjNaUzZrRoMOgUsU4yAlBx9s7Ft7mBWpNdGROY9FzbfZzGcLGNHw4TEEgZTGatAt9U2aIBJ6IF25+EKhdpG2wKZptE81oDKeAWab+WLu/B4RwmJwQU/d3ZlK4a5tRsOdg2dDMYdcVddj7iWdJlQPoB3G0jiJlzQeXIzquZsXZJdUDRIIyOXUQr/QtXCOI/F8igw3ae4rGV3NZWYaczJBDonURmoe8ex2HhFItJAEkRpgt8udg03mXME8x7xVD23s5rKjmNZgemXyQYl3RBx95pdNhBzGHP30WiV91mk/EInUR6qCd1CJ4wY0cBgeUhBTqlU8JBEBT3vHcU26lvv6JG0rHgls4fZR3PnhGgEDw+6Bp7OhzwT9D1jNS7m0gSMhB9RP3KaY8AoJVq2conlrmtu7ONg3drRIIpNFQ8Ra6S4HCMW9NFle5FvSqXTadaA1wMOJgNOc+OC2LdZ1RtXuXV3VKIbNN5GDubZ6A+aC4UQfzEE9BH3TqQ1qWgCCCCAIIIICUa9rlgDg2RPxY5Dn1UpJe2RHNBm9G5qC/rW3GP8x3G0iQ3g4RI4s3OEDAc1l3aZsdlvcudReXsqDi4iZxP4hgtY323Nq9yHWToNNxqNYSeJpj/wCN3L+ErANv31dziK2DuI8Q/ikknzMoOTxpzveibjojaPMIJIcSeS0vsaeP8Q/ISwfULNqLZPJXPs6uTSuhGThj8kHo+2yT0KHZVgQI5KY0oDARwgUAEBOKjnFOXFUNElUO87TLRlQ03OLSHRJGHjKC+tCq++VuC0EnLMBKbvdScG924OnIg4eaqG8G+DBXh7xwiDHpgP6oOnu3fsFYNOZECczjl9FeA+Rgs9bvHY1wx1MjvGuEGIw1B6f0WiWpa5oc0ggiQQgjVnu0y5rl31i1xJjE8/JWItC4u2Lnhw1IzQV6vZNAIOAxjWPmmb+pTbQcDHEPWEzc7QxOrST5Kp7y7X00AzHMoKdt9wLnRlz5yuDw+/6qdtK54iTz19+PzXPaZz9+4QWRze8pNdy+E+Yw9DHquO7AxkV19hvBDmuyI5+Aw8oPkol1bFriM/vGv3QFbSDn4dOq2bYG+ofaNkMbVpFvEBhIbEkaYjDzWNUngAKdTrECZz0QeoLS4FRjXNyIBHmJTyxLdftDrUWhhYKjQBAyI0+y1HdveAXTOIcLTq2TI5zICDuoJHqggWggggCJGkB8kgaZoGdpOIpPIEnhMDrGC8h7z1C65qknHjK9cbaYTQqgOLTwOgjTAryDtamRVfMzxYznKBgRqiNKMkbHp01OaB+0pyAV2d36gbVb8XvxXFovgYenv3ipNm6HAnAT7hB6U3ZvO8otM6Y/orDQKzzs8vZZw45fqtAoBBKCMpDUooIG1KbnU38OcYdVmL+zq2uvjrOqUn8Z42jUTljlPNa0QqrvVtLuiGNBJIBHIYiZ9UFW3k7PHtDTYkNaBHBJ8Jk+Kre39zG0qbe/JbUccXNJcPPotktavFgMmgdMeXyVM7SLsMpQ5pnMHzQZVR2V3NYBhcWgiXRphyWvdn15VL6tPE0QA5pIPwuJxA+q4u5l9RrgsqN4XAzA5czC0GiynRaA0ADogm3FSBKp229qtaXBwkxh59FYb58jDJZlvZXc58fKMscfqg5u29oajAZwqhtO7L8z8/fzXdv6ZAB8ecZaKqX5xwx9lBz65xRUnY85TZqEH36HmlUfEoOnaVOCcfvz/r6KdVfxicstfL1UfZ1AVGVJzaA4esEeOISKT4wIEhAtgxiCc8U7RxkapltTHBCm4hyC57kbGp13EVXupk/s3AZkZweY5LX9k7GqU/xva86P4ACW4fi5nBVPsqo07iyqU6jQ4NqzqC0lohwOhzxC0O0puAhxLoyJwPn+qB5rSglSggcQQQQQtsXoo0KlU5MbJ8NUxu9cmrb06piXtDzH8WMeUgeSnXls2qx1N4lr2lrhzBEFZLU2jtHYn+QaLrmzaXGnVaCSG58D4/CflyQanta5ZTo1H1DDWscSekLyNtipx1nv1c4npidD5q174doFfaJ7umx4Z+42TJ5kNEkfqndm9l+0bmnxvDaQ4SWNqGHGTIHCPwzOqChOboQQjp4nMKRd2tSjUdTqAse0kEEYgjx94puhnPn7+SB6iyDipIcfLP0yPzTIfocwnWyUGobh7R7tjCYy88CfTBa/YXAc0HosH3OeTRc0Zgnny0Wwbq3ZdRY05holBZAVA2ptmnQHxOx5DE+iVtW+FGk6oTAaM/uspsajrup3rqnCHOwDsyBJk+TYQXypvVxVDSpN4nQD84UW42M+rXa95+DMg6O18oj0VOtd6Le0rVav7QuEBo5jkfL6JraW9O0roE0rao2mcgAR6nVBrtIsH4XDqZGioXaPbsrhpbVaSwH4OIdcepVIqs2gWS6hWGeQPRcd+z74iRQqwNYPvVBCaatF0tJb1HiffmrPs/feq0fES4acwcs1Ubu8rM+Co0tjQhR7Y8T4Gun1Qbbs/fSlVaGDB5AzPRJ2ns2mxrqtZwJIwA8NVj9oHNeJOWWforPfbwPq0/iP4cB4ffBANqXHezAyHl7x+So943hccjBXb2nfP4IBgcufmuFUPF6oINTw89Cg1uoTlbAwMveia4c4wGHv5oJ+z6pxg5gg+Ea+Y+SEEH7pm2MFSAZ8kAYDI5SnQZJ5f1TAdjPRLp+iDZuxCr/l3DOTmOjxGB/8VqQyWUdiLMbg6FlH/wDT9FrDUDaCcIRoFIIIIAiKNJe8ASUFI3h2mx99SsKUMLofXcwAHuwC7gkZTgD/ADK4MptaIAXnXtJu7m02vVrTwuLg+mRk5hAA/wCJB8FoOwO1u2q0P808FYNxa7AEjkcig53bjsOnFO4a0B5PC85F0j4T1iInwWPd1EeHvGV095dv17mq51WoXw4xjgByaMgFyy84ID4JTzRokT79+CdpO5oLNuddhjnNJwcJHUjILRt29s8AHFJLjBgE4nI++qx60rFrgfY/XVXXdbbRa6SRwAgx+6II8UGl7+3BbYu/eIAA5kkfafRcbsv2e11EvqNByAnwxCtfCy5ogGCHN9JGfTX1TtnZNo0wxmAbl0QRX7v2jX8bbek1w1DRh1T7Np0W5vaAOZj6pm6qOIMaql707nVaolpcXHQILpX3htYM1mRriFzb3fCzFM8NZpjlE+QWU3fZzfNDnd2SMcnAnoYBkqFT3SuWiXUngafDp5IOpf7TtqrjI45Jz6lO2NC0aeNtMNJB6wuCdlPZi4EckukXfhAwEY8umKBO3BFX4cjJB6aLnvqRgDhqpO1g6RMmIx8gua589PkgcrVRzk8lGeNcuYSjz0UW5qSeSBp/XP2ElsSdUTjPsYJbTPggXSpicMk/TEAlHbsGaVWywQNUxIn+0J6jEhRqVThBA1M8zqp+zqHG9rQJJOA1c7JrR4khBtHYpZcNtWq/9SrA8GCPq4+i0hi5m6+yRa2tGiM2MHF1ccXn/cSupKA0EJQQGggggCj39MupvaMy0x4xh81IREIM13q2TbbXsu9e7uq9FpBM403/AJmPBzYSPusH2rsKrbu4ajeocJLSNCDyK1ftjtnUKzqlHip96yHFv4asESHdRh8llf8A6zWc3he7iboDplH0QQ6QnDKJOWsYdY/VOg4AdEOGccv7oOd1lAsQnmBRGP0UhrvsMdEEpq7O7Ny0XDGOiHOGeRxxGPNcFj4RVWn4ajDkR4tMiEHoG+vv8PTlhbmIGhzn5BdHd7agrs4xiNeixB28zqjAKmD2gQJwJ6z7xKsW42+Ia5tOoPhzwzc4nDDrgPRBtrKQOKdDFBtdqU3kgOEtifTNSTchA6Wpl1IQk1L0ROfh81Cu9pBvoT5BBz9qbv06kyAMM4Coe8WzWUgeATiJ9VcL7eljafFngSR9sFnO8G8zalOoAJLjgQdNB0goKttS8LTGnKQYXOYJzMDMlR6tbiOPl1M6pRqQ2IQOPqAfD79VGrH+39kRqaZymnEj9SgIDrjjCUz6oPcSflknaDgMdcPLmgk08G54pJyyxlMuqTPufFDilAqztX1HhlNrnOcYDRiTK0zsk3fDb0mthUol8N0Dx8JnmcSRH7qrO4u1G29QODZq8QxOQbPyMcua0zs+u2vd3kDjq3dck8hDiIOoiP8Acg0wIijCCBIQSoQQGggggJGggg523NjUrqkaVZvEwx0OHUZKhbV7IdnFrnU+8pkNccKhIkDCQ6cMlpq5W8wItqzmRxik/hPXhMIPPl7uxR/xZt6dYhlNs1ajo+GGyRPoPNVO/wDhcQMpwnOOf0Wmbv7AdUoOo0prXNRw7x5B7qmyXH4nn8byTkEvbPZxUpbPuKtUtdXFVlSRj8ABa8TGUO4v+0IMxrU3Mc5rhDhmOqJlQZ/39/on9pXHE5znSXkzxSIOABwjHLmufUPJBMe/DPzzTuyrlragFT9m4w7oMuIeC5/eZSlHoUEzaTeB5AORw68kxQuXAyMwfRdi3oi5tSM6tHA4YlhnhPliPILhva5hiI6ILNs3el7JIfi4wceUEfRd/Zu/VRv5jmQZJMgxGB81nnKUGPyx8M0GrUd/uGcSRjkcJ/RcjaO+b3vL5jAho/dBIkxzwVEDpTnFh5lB2bzbLzJLvxGVxa9c5jqkl+PvmmajZmMuX39UAMnL37+6WyqYj9ZTdNh9+KfoUi52CBsmY8khpzn3h7+acu6BaZJ8OnJNNP8Ab+6B1rZJPuFIpUBwl3vLBRyYj5+9F0Nm1Wfmkjil0DSMPmgj17SDMiOfPDTqmKhnmDy6QPfqrPT2NQuAXUK7WhtMvcyr8MFoxA5zp4KvG1dmBIykTljl6FBI2aOI/D+Lktg7H9kuph9R41Ib0xgx6CfALI92qHeXNJgklz2gDqSM+mC9RbPsm02hrAAJOHXM/RBPaUpIaEtASCNBAEEEEAQQQQBIe0EQRI5FBBAkUwMgB4CFC2s0GjVBAINN8g5H4Sggg8vX7B3VHAY95/yb+q4YOJ8f0QQQIqn4vT7JxuR8f0QQQW7s7aDVuZx/0rvk5kKDtlo4ctHfVBBBwxp5/wDFJccfP7IIIJFMff6pIHvzQQQA/l/m+5SaQ+H1QQQPM/MpmzPuiQQFtL9kP5v1XLpoIIHnfhHvklN/F5n7oIILT2c0Wur1A5ocOFmBAI/adVo17asF5dgMaA2xHCOEQPh0GiCCDPOzwf8AulL+f7Bek2IIIHAjQQQBBB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937"/>
            <a:ext cx="4464496" cy="687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5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Sw3PlMOCinD9ZiE9m6ZflSg5eZUu2e52aS4O0wHZ9OdkziHl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888432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osa-blindada.info/b2-img/CAM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810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ocioambiental.org/sites/blog.socioambiental.org/files/styles/imagem-grande/public/nsa/laycer_tomaz_ag_camara_bloqueio.jpg?itok=9VVQUOo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02"/>
            <a:ext cx="6182800" cy="4053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ib.socioambiental.org/fotos/25960_20131009_193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57" y="3199352"/>
            <a:ext cx="5580988" cy="3658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nbb.org.br/images/2015_09/Contestado_encontroCEBs2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3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nsciencia.net/img/2015/03/comblin-268x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8" y="908720"/>
            <a:ext cx="808904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052737"/>
            <a:ext cx="3960440" cy="47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9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512511" cy="6408712"/>
          </a:xfrm>
        </p:spPr>
        <p:txBody>
          <a:bodyPr/>
          <a:lstStyle/>
          <a:p>
            <a:pPr marL="0" indent="0">
              <a:buNone/>
            </a:pPr>
            <a:r>
              <a:rPr lang="pt-BR" sz="4400" i="1" dirty="0">
                <a:effectLst/>
              </a:rPr>
              <a:t>“Deus é maior do que todas as imagens e falas sobre </a:t>
            </a:r>
            <a:r>
              <a:rPr lang="pt-BR" sz="4400" i="1" dirty="0" smtClean="0">
                <a:effectLst/>
              </a:rPr>
              <a:t>Deus”</a:t>
            </a:r>
            <a:r>
              <a:rPr lang="pt-BR" sz="4400" dirty="0">
                <a:effectLst/>
              </a:rPr>
              <a:t/>
            </a:r>
            <a:br>
              <a:rPr lang="pt-BR" sz="4400" dirty="0">
                <a:effectLst/>
              </a:rPr>
            </a:br>
            <a:r>
              <a:rPr lang="pt-BR" sz="4400" dirty="0">
                <a:effectLst/>
              </a:rPr>
              <a:t>(1</a:t>
            </a:r>
            <a:r>
              <a:rPr lang="pt-BR" sz="4400" baseline="30000" dirty="0">
                <a:effectLst/>
              </a:rPr>
              <a:t>o</a:t>
            </a:r>
            <a:r>
              <a:rPr lang="pt-BR" sz="4400" dirty="0">
                <a:effectLst/>
              </a:rPr>
              <a:t> Encontro Continental da Assembleia do Povo de Deus, APD, </a:t>
            </a:r>
            <a:r>
              <a:rPr lang="pt-BR" sz="4400" dirty="0" smtClean="0">
                <a:effectLst/>
              </a:rPr>
              <a:t>                                                                                               </a:t>
            </a:r>
            <a:r>
              <a:rPr lang="pt-BR" sz="4400" dirty="0">
                <a:effectLst/>
              </a:rPr>
              <a:t>Quito, 1992</a:t>
            </a:r>
            <a:r>
              <a:rPr lang="pt-BR" sz="4400" dirty="0" smtClean="0">
                <a:effectLst/>
              </a:rPr>
              <a:t>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44228426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171</Words>
  <Application>Microsoft Macintosh PowerPoint</Application>
  <PresentationFormat>Presentación en pantalla (4:3)</PresentationFormat>
  <Paragraphs>48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Integração</vt:lpstr>
      <vt:lpstr>A ventania divina nos redemoinhos da libertação</vt:lpstr>
      <vt:lpstr>“O vento sopra onde quer.  Ouves o seu rumor, mas não sabes de onde vem, nem para onde vai. Assim acontece com o que nasce do Espírito”          (João 3, 7).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“Deus é maior do que todas as imagens e falas sobre Deus” (1o Encontro Continental da Assembleia do Povo de Deus, APD,                                                                                                Quito, 1992)</vt:lpstr>
      <vt:lpstr>Parte 1: A voz do Espírito nos movimentos de libertação  </vt:lpstr>
      <vt:lpstr> “É revolucionária toda ação que visa uma transformação estrutural e em todos os níveis da vida de um povo ou de um grupo humano”                                                     (Caio Prado Júnior, 1952)</vt:lpstr>
      <vt:lpstr> “A atuação do Espírito se dá no mundo. Pode ser vista como positiva ou negativa. Como ordenada ou caótica Clara ou confusa  Onde há a busca de um “mais”,  mais vida, mais beleza, mais amor,  aí podemos discernir uma experiência do Espírito Santo” (ELIZABETH JOHSON, no livro Aquela que é) </vt:lpstr>
      <vt:lpstr>                     Sempre que brota          algo de novo,         ali há uma manifestação      da atividade do Espírito”.         (Cardeal Walter Kasper)</vt:lpstr>
      <vt:lpstr>2a Parte As vozes do Espírito na resistência indígena  e das comunidades afrodescendentes</vt:lpstr>
      <vt:lpstr>Presentación de PowerPoint</vt:lpstr>
      <vt:lpstr> “Na cosmovisão  dos povos andinos,  a Pachamama é uma imagem que corresponde  ao que nós cristãos  afirmamos do Espírito Santo”                        (Enrique Dussel) </vt:lpstr>
      <vt:lpstr>     A categoria central     da religião Yorubá é o Axé.     Ele é o equivalente     ao pneuma grego,     ao spiritus latino      e ao ruah bíblico.                      (Leonardo Boff)</vt:lpstr>
      <vt:lpstr>“Nas camadas mais antigas da Bíblia, todas as forças, seja para a vida, seja para a morte, são chamadas de ruah”.  (H. Caselles e Jean Gallot) </vt:lpstr>
      <vt:lpstr>   “Essa força é o sopro divino –       a ventania que renova a vida      ‘Se Deus retira o espírito,     todos os seres vivos expiram    e voltam ao pó”.   Se Deus o envia,    é uma nova criação que surge                             (Sl 104, 29- 30). </vt:lpstr>
      <vt:lpstr>Atualmente, o paradigma do BEM VIVER indígena  é inspiração, moção do Espírito no meio das culturas, movimentos sociais e até como critério de uma Política renovada e a serviço do povo. </vt:lpstr>
      <vt:lpstr>3a Parte O Espírito Santo, fonte de subversão no mundo e na Igreja </vt:lpstr>
      <vt:lpstr>Por que os movimentos carismáticos e pentecostais  não parecem ter nada de revolucionários ou subversivos?</vt:lpstr>
      <vt:lpstr>Presentación de PowerPoint</vt:lpstr>
      <vt:lpstr> “A Conferência de Medellín:  nascimento de uma Igreja    verdadeiramente     latino-americana   manifestação quase visível    do Espírito Santo”                        (José Comblin).</vt:lpstr>
      <vt:lpstr> “A experiência das comunidades eclesiais de base em meio às lutas do povo é uma forte e clara  manifestação do           Espírito Santo”                                 (Comblin)</vt:lpstr>
      <vt:lpstr>   “O Espírito é a força     que infunde     as energias necessárias   para a vida renovada,                  restaurada, e, no final, plenamente realizada”                                (Comblin) </vt:lpstr>
      <vt:lpstr>1) A vida de comunidade 2) A luta cotidiana por mais vida.  3) O protagonismo        das mulheres na caminhada  </vt:lpstr>
      <vt:lpstr>Presentación de PowerPoint</vt:lpstr>
      <vt:lpstr>4) A mística do cuidado com a Vida no sentido ecológico 5) A forma de ler a Bíblia a partir da vida. </vt:lpstr>
      <vt:lpstr>Presentación de PowerPoint</vt:lpstr>
      <vt:lpstr>6) A oração que brota da vida e leva à vida. 7) A ação social e política pela transformação do mundo 8) “Práxis do martírio na América Latina”. 9) A prática do Macro-ecumenismo de base.</vt:lpstr>
      <vt:lpstr>Conclusão “Ouvir o que o Espírito diz hoje às Igrejas e ao mundo”</vt:lpstr>
      <vt:lpstr> “Desçamos  ao encontro de Deus fora do  recinto sagrado”           (Hb 13, 13- 14).  </vt:lpstr>
      <vt:lpstr>       “Cuidado!      Não apaguem o Espírito.      Não desprezem a profecia”                       (1 Ts 5, 19- 20) </vt:lpstr>
      <vt:lpstr>        “O Espírito continua       na criação contínua do universo.       A criação inicial foi mais simples.    A criação que hoje continua      é dolorosa, contraditória      e é sofrimento e paixão de Deus”                                       (J. Moltmann). </vt:lpstr>
      <vt:lpstr>Autopoeisis – Maturana e Varela Energia vital – Theillard de Chardin Autotranscendência da Vida – Pannemberg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ventania divina nos redemoinhos da libertação</dc:title>
  <dc:creator>Terezinha</dc:creator>
  <cp:lastModifiedBy>Oscar A. Pérez Sayago</cp:lastModifiedBy>
  <cp:revision>16</cp:revision>
  <dcterms:created xsi:type="dcterms:W3CDTF">2015-10-20T18:53:57Z</dcterms:created>
  <dcterms:modified xsi:type="dcterms:W3CDTF">2015-10-28T10:16:49Z</dcterms:modified>
</cp:coreProperties>
</file>