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72" r:id="rId2"/>
    <p:sldId id="297" r:id="rId3"/>
    <p:sldId id="296" r:id="rId4"/>
    <p:sldId id="298" r:id="rId5"/>
    <p:sldId id="299" r:id="rId6"/>
    <p:sldId id="301" r:id="rId7"/>
    <p:sldId id="302" r:id="rId8"/>
    <p:sldId id="303" r:id="rId9"/>
    <p:sldId id="306" r:id="rId10"/>
    <p:sldId id="305" r:id="rId11"/>
    <p:sldId id="280" r:id="rId12"/>
    <p:sldId id="295" r:id="rId13"/>
    <p:sldId id="271" r:id="rId14"/>
    <p:sldId id="288" r:id="rId1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6213" autoAdjust="0"/>
  </p:normalViewPr>
  <p:slideViewPr>
    <p:cSldViewPr>
      <p:cViewPr varScale="1">
        <p:scale>
          <a:sx n="84" d="100"/>
          <a:sy n="84" d="100"/>
        </p:scale>
        <p:origin x="1904" y="17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B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15B242-874B-400D-81CC-B8582DC53F2E}" type="datetimeFigureOut">
              <a:rPr lang="es-BO" smtClean="0"/>
              <a:t>9/10/17</a:t>
            </a:fld>
            <a:endParaRPr lang="es-B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B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B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A46ED3-FFF2-4EAB-A6DD-3A5624EA8009}" type="slidenum">
              <a:rPr lang="es-BO" smtClean="0"/>
              <a:t>‹Nr.›</a:t>
            </a:fld>
            <a:endParaRPr lang="es-BO"/>
          </a:p>
        </p:txBody>
      </p:sp>
    </p:spTree>
    <p:extLst>
      <p:ext uri="{BB962C8B-B14F-4D97-AF65-F5344CB8AC3E}">
        <p14:creationId xmlns:p14="http://schemas.microsoft.com/office/powerpoint/2010/main" val="4279118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screen">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screen"/>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screen"/>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7A847CFC-816F-41D0-AAC0-9BF4FEBC753E}" type="datetimeFigureOut">
              <a:rPr lang="es-ES" smtClean="0"/>
              <a:pPr/>
              <a:t>9/10/17</a:t>
            </a:fld>
            <a:endParaRPr lang="es-ES"/>
          </a:p>
        </p:txBody>
      </p:sp>
      <p:sp>
        <p:nvSpPr>
          <p:cNvPr id="5" name="Footer Placeholder 4"/>
          <p:cNvSpPr>
            <a:spLocks noGrp="1"/>
          </p:cNvSpPr>
          <p:nvPr>
            <p:ph type="ftr" sz="quarter" idx="11"/>
          </p:nvPr>
        </p:nvSpPr>
        <p:spPr>
          <a:xfrm>
            <a:off x="1174044" y="5357592"/>
            <a:ext cx="5034845" cy="365125"/>
          </a:xfrm>
        </p:spPr>
        <p:txBody>
          <a:bodyPr/>
          <a:lstStyle/>
          <a:p>
            <a:endParaRPr lang="es-E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132FADFE-3B8F-471C-ABF0-DBC7717ECBBC}" type="slidenum">
              <a:rPr lang="es-ES" smtClean="0"/>
              <a:pPr/>
              <a:t>‹Nr.›</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pPr/>
              <a:t>9/10/17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‹Nr.›</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pPr/>
              <a:t>9/10/17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‹Nr.›</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pPr/>
              <a:t>9/10/17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‹Nr.›</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pPr/>
              <a:t>9/10/17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‹Nr.›</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7A847CFC-816F-41D0-AAC0-9BF4FEBC753E}" type="datetimeFigureOut">
              <a:rPr lang="es-ES" smtClean="0"/>
              <a:pPr/>
              <a:t>9/10/17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pPr/>
              <a:t>‹Nr.›</a:t>
            </a:fld>
            <a:endParaRPr lang="es-ES"/>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7A847CFC-816F-41D0-AAC0-9BF4FEBC753E}" type="datetimeFigureOut">
              <a:rPr lang="es-ES" smtClean="0"/>
              <a:pPr/>
              <a:t>9/10/17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32FADFE-3B8F-471C-ABF0-DBC7717ECBBC}" type="slidenum">
              <a:rPr lang="es-ES" smtClean="0"/>
              <a:pPr/>
              <a:t>‹Nr.›</a:t>
            </a:fld>
            <a:endParaRPr lang="es-ES"/>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7A847CFC-816F-41D0-AAC0-9BF4FEBC753E}" type="datetimeFigureOut">
              <a:rPr lang="es-ES" smtClean="0"/>
              <a:pPr/>
              <a:t>9/10/17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32FADFE-3B8F-471C-ABF0-DBC7717ECBBC}" type="slidenum">
              <a:rPr lang="es-ES" smtClean="0"/>
              <a:pPr/>
              <a:t>‹Nr.›</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47CFC-816F-41D0-AAC0-9BF4FEBC753E}" type="datetimeFigureOut">
              <a:rPr lang="es-ES" smtClean="0"/>
              <a:pPr/>
              <a:t>9/10/17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32FADFE-3B8F-471C-ABF0-DBC7717ECBBC}" type="slidenum">
              <a:rPr lang="es-ES" smtClean="0"/>
              <a:pPr/>
              <a:t>‹Nr.›</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screen">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screen">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screen"/>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screen"/>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7A847CFC-816F-41D0-AAC0-9BF4FEBC753E}" type="datetimeFigureOut">
              <a:rPr lang="es-ES" smtClean="0"/>
              <a:pPr/>
              <a:t>9/10/17</a:t>
            </a:fld>
            <a:endParaRPr lang="es-ES"/>
          </a:p>
        </p:txBody>
      </p:sp>
      <p:sp>
        <p:nvSpPr>
          <p:cNvPr id="6" name="Footer Placeholder 5"/>
          <p:cNvSpPr>
            <a:spLocks noGrp="1"/>
          </p:cNvSpPr>
          <p:nvPr>
            <p:ph type="ftr" sz="quarter" idx="11"/>
          </p:nvPr>
        </p:nvSpPr>
        <p:spPr>
          <a:xfrm rot="-60000">
            <a:off x="914554" y="5829261"/>
            <a:ext cx="3522607" cy="365125"/>
          </a:xfrm>
        </p:spPr>
        <p:txBody>
          <a:bodyPr/>
          <a:lstStyle/>
          <a:p>
            <a:endParaRPr lang="es-ES"/>
          </a:p>
        </p:txBody>
      </p:sp>
      <p:sp>
        <p:nvSpPr>
          <p:cNvPr id="7" name="Slide Number Placeholder 6"/>
          <p:cNvSpPr>
            <a:spLocks noGrp="1"/>
          </p:cNvSpPr>
          <p:nvPr>
            <p:ph type="sldNum" sz="quarter" idx="12"/>
          </p:nvPr>
        </p:nvSpPr>
        <p:spPr>
          <a:xfrm rot="60000">
            <a:off x="7557313" y="5896961"/>
            <a:ext cx="554023" cy="365125"/>
          </a:xfrm>
        </p:spPr>
        <p:txBody>
          <a:bodyPr/>
          <a:lstStyle/>
          <a:p>
            <a:fld id="{132FADFE-3B8F-471C-ABF0-DBC7717ECBBC}" type="slidenum">
              <a:rPr lang="es-ES" smtClean="0"/>
              <a:pPr/>
              <a:t>‹Nr.›</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screen">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screen">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screen"/>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screen"/>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7A847CFC-816F-41D0-AAC0-9BF4FEBC753E}" type="datetimeFigureOut">
              <a:rPr lang="es-ES" smtClean="0"/>
              <a:pPr/>
              <a:t>9/10/17</a:t>
            </a:fld>
            <a:endParaRPr lang="es-ES"/>
          </a:p>
        </p:txBody>
      </p:sp>
      <p:sp>
        <p:nvSpPr>
          <p:cNvPr id="6" name="Footer Placeholder 5"/>
          <p:cNvSpPr>
            <a:spLocks noGrp="1"/>
          </p:cNvSpPr>
          <p:nvPr>
            <p:ph type="ftr" sz="quarter" idx="11"/>
          </p:nvPr>
        </p:nvSpPr>
        <p:spPr>
          <a:xfrm rot="-60000">
            <a:off x="914569" y="5831037"/>
            <a:ext cx="3319043" cy="365125"/>
          </a:xfrm>
        </p:spPr>
        <p:txBody>
          <a:bodyPr/>
          <a:lstStyle/>
          <a:p>
            <a:endParaRPr lang="es-ES"/>
          </a:p>
        </p:txBody>
      </p:sp>
      <p:sp>
        <p:nvSpPr>
          <p:cNvPr id="7" name="Slide Number Placeholder 6"/>
          <p:cNvSpPr>
            <a:spLocks noGrp="1"/>
          </p:cNvSpPr>
          <p:nvPr>
            <p:ph type="sldNum" sz="quarter" idx="12"/>
          </p:nvPr>
        </p:nvSpPr>
        <p:spPr>
          <a:xfrm rot="60000">
            <a:off x="7562089" y="5900026"/>
            <a:ext cx="554023" cy="365125"/>
          </a:xfrm>
        </p:spPr>
        <p:txBody>
          <a:bodyPr/>
          <a:lstStyle/>
          <a:p>
            <a:fld id="{132FADFE-3B8F-471C-ABF0-DBC7717ECBBC}" type="slidenum">
              <a:rPr lang="es-ES" smtClean="0"/>
              <a:pPr/>
              <a:t>‹Nr.›</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jpeg"/><Relationship Id="rId1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screen">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screen"/>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screen"/>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7A847CFC-816F-41D0-AAC0-9BF4FEBC753E}" type="datetimeFigureOut">
              <a:rPr lang="es-ES" smtClean="0"/>
              <a:pPr/>
              <a:t>9/10/17</a:t>
            </a:fld>
            <a:endParaRPr lang="es-E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E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132FADFE-3B8F-471C-ABF0-DBC7717ECBBC}" type="slidenum">
              <a:rPr lang="es-ES" smtClean="0"/>
              <a:pPr/>
              <a:t>‹Nr.›</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g"/><Relationship Id="rId5" Type="http://schemas.openxmlformats.org/officeDocument/2006/relationships/image" Target="../media/image20.jpeg"/><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 Id="rId3"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55576" y="692696"/>
            <a:ext cx="7632848" cy="5184576"/>
          </a:xfrm>
        </p:spPr>
        <p:txBody>
          <a:bodyPr>
            <a:normAutofit/>
          </a:bodyPr>
          <a:lstStyle/>
          <a:p>
            <a:pPr marL="0" lvl="0" indent="0" algn="ctr">
              <a:buNone/>
            </a:pPr>
            <a:r>
              <a:rPr lang="es-ES" sz="2800" b="1" dirty="0" smtClean="0">
                <a:latin typeface="Arial" panose="020B0604020202020204" pitchFamily="34" charset="0"/>
                <a:cs typeface="Arial" panose="020B0604020202020204" pitchFamily="34" charset="0"/>
              </a:rPr>
              <a:t>Las Sabidurías ancestrales: una invitación para </a:t>
            </a:r>
            <a:r>
              <a:rPr lang="es-ES" sz="2800" b="1" dirty="0" smtClean="0">
                <a:latin typeface="Arial" panose="020B0604020202020204" pitchFamily="34" charset="0"/>
                <a:cs typeface="Arial" panose="020B0604020202020204" pitchFamily="34" charset="0"/>
              </a:rPr>
              <a:t>la reconstrucción </a:t>
            </a:r>
            <a:r>
              <a:rPr lang="es-ES" sz="2800" b="1" dirty="0" smtClean="0">
                <a:latin typeface="Arial" panose="020B0604020202020204" pitchFamily="34" charset="0"/>
                <a:cs typeface="Arial" panose="020B0604020202020204" pitchFamily="34" charset="0"/>
              </a:rPr>
              <a:t>de la vida </a:t>
            </a:r>
          </a:p>
        </p:txBody>
      </p:sp>
      <p:pic>
        <p:nvPicPr>
          <p:cNvPr id="4" name="Imagen 3"/>
          <p:cNvPicPr>
            <a:picLocks noChangeAspect="1"/>
          </p:cNvPicPr>
          <p:nvPr/>
        </p:nvPicPr>
        <p:blipFill>
          <a:blip r:embed="rId2"/>
          <a:stretch>
            <a:fillRect/>
          </a:stretch>
        </p:blipFill>
        <p:spPr>
          <a:xfrm>
            <a:off x="1982832" y="2060848"/>
            <a:ext cx="5037440" cy="4156504"/>
          </a:xfrm>
          <a:prstGeom prst="rect">
            <a:avLst/>
          </a:prstGeom>
        </p:spPr>
      </p:pic>
      <p:sp>
        <p:nvSpPr>
          <p:cNvPr id="2" name="Rectángulo 1"/>
          <p:cNvSpPr/>
          <p:nvPr/>
        </p:nvSpPr>
        <p:spPr>
          <a:xfrm>
            <a:off x="2916441" y="1610516"/>
            <a:ext cx="3095719" cy="369332"/>
          </a:xfrm>
          <a:prstGeom prst="rect">
            <a:avLst/>
          </a:prstGeom>
        </p:spPr>
        <p:txBody>
          <a:bodyPr wrap="none">
            <a:spAutoFit/>
          </a:bodyPr>
          <a:lstStyle/>
          <a:p>
            <a:r>
              <a:rPr lang="es-ES" b="1" dirty="0" smtClean="0">
                <a:solidFill>
                  <a:srgbClr val="FF0000"/>
                </a:solidFill>
                <a:latin typeface="Arial" panose="020B0604020202020204" pitchFamily="34" charset="0"/>
                <a:cs typeface="Arial" panose="020B0604020202020204" pitchFamily="34" charset="0"/>
              </a:rPr>
              <a:t>Por: Sofía </a:t>
            </a:r>
            <a:r>
              <a:rPr lang="es-ES" b="1" dirty="0" err="1" smtClean="0">
                <a:solidFill>
                  <a:srgbClr val="FF0000"/>
                </a:solidFill>
                <a:latin typeface="Arial" panose="020B0604020202020204" pitchFamily="34" charset="0"/>
                <a:cs typeface="Arial" panose="020B0604020202020204" pitchFamily="34" charset="0"/>
              </a:rPr>
              <a:t>Chipana</a:t>
            </a:r>
            <a:r>
              <a:rPr lang="es-ES" b="1" dirty="0" smtClean="0">
                <a:solidFill>
                  <a:srgbClr val="FF0000"/>
                </a:solidFill>
                <a:latin typeface="Arial" panose="020B0604020202020204" pitchFamily="34" charset="0"/>
                <a:cs typeface="Arial" panose="020B0604020202020204" pitchFamily="34" charset="0"/>
              </a:rPr>
              <a:t> Quispe</a:t>
            </a:r>
            <a:endParaRPr lang="es-ES_tradnl" dirty="0">
              <a:solidFill>
                <a:srgbClr val="FF0000"/>
              </a:solidFill>
            </a:endParaRPr>
          </a:p>
        </p:txBody>
      </p:sp>
    </p:spTree>
    <p:extLst>
      <p:ext uri="{BB962C8B-B14F-4D97-AF65-F5344CB8AC3E}">
        <p14:creationId xmlns:p14="http://schemas.microsoft.com/office/powerpoint/2010/main" val="1379041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8619" y="620688"/>
            <a:ext cx="6965245" cy="648072"/>
          </a:xfrm>
        </p:spPr>
        <p:txBody>
          <a:bodyPr>
            <a:noAutofit/>
          </a:bodyPr>
          <a:lstStyle/>
          <a:p>
            <a:r>
              <a:rPr lang="es-ES" sz="2800" b="1" dirty="0" smtClean="0">
                <a:effectLst>
                  <a:outerShdw blurRad="38100" dist="38100" dir="2700000" algn="tl">
                    <a:srgbClr val="000000">
                      <a:alpha val="43137"/>
                    </a:srgbClr>
                  </a:outerShdw>
                </a:effectLst>
              </a:rPr>
              <a:t>La sacralidad de la vida:</a:t>
            </a:r>
            <a:br>
              <a:rPr lang="es-ES" sz="2800" b="1" dirty="0" smtClean="0">
                <a:effectLst>
                  <a:outerShdw blurRad="38100" dist="38100" dir="2700000" algn="tl">
                    <a:srgbClr val="000000">
                      <a:alpha val="43137"/>
                    </a:srgbClr>
                  </a:outerShdw>
                </a:effectLst>
              </a:rPr>
            </a:br>
            <a:r>
              <a:rPr lang="es-ES" sz="2800" b="1" dirty="0" smtClean="0">
                <a:effectLst>
                  <a:outerShdw blurRad="38100" dist="38100" dir="2700000" algn="tl">
                    <a:srgbClr val="000000">
                      <a:alpha val="43137"/>
                    </a:srgbClr>
                  </a:outerShdw>
                </a:effectLst>
              </a:rPr>
              <a:t> Donde todo es altar </a:t>
            </a:r>
            <a:endParaRPr lang="es-ES" sz="2800" b="1" dirty="0">
              <a:effectLst>
                <a:outerShdw blurRad="38100" dist="38100" dir="2700000" algn="tl">
                  <a:srgbClr val="000000">
                    <a:alpha val="43137"/>
                  </a:srgbClr>
                </a:outerShdw>
              </a:effectLst>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2197" y="1484784"/>
            <a:ext cx="7219605" cy="4752528"/>
          </a:xfrm>
        </p:spPr>
      </p:pic>
    </p:spTree>
    <p:extLst>
      <p:ext uri="{BB962C8B-B14F-4D97-AF65-F5344CB8AC3E}">
        <p14:creationId xmlns:p14="http://schemas.microsoft.com/office/powerpoint/2010/main" val="3385267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46429" y="2420888"/>
            <a:ext cx="4155462" cy="2592288"/>
          </a:xfrm>
        </p:spPr>
        <p:txBody>
          <a:bodyPr>
            <a:noAutofit/>
          </a:bodyPr>
          <a:lstStyle/>
          <a:p>
            <a:r>
              <a:rPr lang="es-MX" sz="2000" dirty="0">
                <a:latin typeface="Arial" panose="020B0604020202020204" pitchFamily="34" charset="0"/>
                <a:cs typeface="Arial" panose="020B0604020202020204" pitchFamily="34" charset="0"/>
              </a:rPr>
              <a:t>¿Qué tiene dueño la tierra? ¿Cómo así? ¿Cómo se ha de vender? ¿Cómo se ha de comprar? Si ella no nos pertenece, pues: Nosotros somos de ella, sus hijos somos. Así siempre, siempre. Tierra viva. Como cría a sus gusanos, así nos cría. Tiene huesos y sangre. Leche tiene, y nos da de amamantar. Pelo tiene, pasto, paja, árboles. Ella sabe parir papas. Hace nacer casas. Gente hace nacer. Ella nos cuida y nosotros la cuidamos. Ella bebe chicha, acepta nuestro convite. Hijos suyos somos. ¿Cómo se ha de vender? ¿Cómo se ha de comprar? (1994, p. 38). </a:t>
            </a:r>
            <a:r>
              <a:rPr lang="es-ES" sz="2000" dirty="0">
                <a:latin typeface="Arial" panose="020B0604020202020204" pitchFamily="34" charset="0"/>
                <a:cs typeface="Arial" panose="020B0604020202020204" pitchFamily="34" charset="0"/>
              </a:rPr>
              <a:t/>
            </a:r>
            <a:br>
              <a:rPr lang="es-ES" sz="2000" dirty="0">
                <a:latin typeface="Arial" panose="020B0604020202020204" pitchFamily="34" charset="0"/>
                <a:cs typeface="Arial" panose="020B0604020202020204" pitchFamily="34" charset="0"/>
              </a:rPr>
            </a:br>
            <a:endParaRPr lang="es-ES" sz="2000" b="1"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124744"/>
            <a:ext cx="3118845" cy="4403076"/>
          </a:xfrm>
          <a:prstGeom prst="rect">
            <a:avLst/>
          </a:prstGeom>
        </p:spPr>
      </p:pic>
    </p:spTree>
    <p:extLst>
      <p:ext uri="{BB962C8B-B14F-4D97-AF65-F5344CB8AC3E}">
        <p14:creationId xmlns:p14="http://schemas.microsoft.com/office/powerpoint/2010/main" val="144855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759809"/>
            <a:ext cx="3744416" cy="266919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138" y="3429000"/>
            <a:ext cx="3907307" cy="2604871"/>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6444" y="3429001"/>
            <a:ext cx="3659971" cy="2777784"/>
          </a:xfrm>
          <a:prstGeom prst="rect">
            <a:avLst/>
          </a:prstGeom>
        </p:spPr>
      </p:pic>
      <p:pic>
        <p:nvPicPr>
          <p:cNvPr id="8" name="Picture 2" descr="Resultado de imagen para arqueología cusco - machupicch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006" y="759809"/>
            <a:ext cx="3854499" cy="2669190"/>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2195736" y="-35187"/>
            <a:ext cx="4572000" cy="707886"/>
          </a:xfrm>
          <a:prstGeom prst="rect">
            <a:avLst/>
          </a:prstGeom>
        </p:spPr>
        <p:txBody>
          <a:bodyPr>
            <a:spAutoFit/>
          </a:bodyPr>
          <a:lstStyle/>
          <a:p>
            <a:pPr algn="ctr"/>
            <a:r>
              <a:rPr lang="es-ES" sz="2000" b="1" dirty="0">
                <a:effectLst>
                  <a:outerShdw blurRad="38100" dist="38100" dir="2700000" algn="tl">
                    <a:srgbClr val="000000">
                      <a:alpha val="43137"/>
                    </a:srgbClr>
                  </a:outerShdw>
                </a:effectLst>
              </a:rPr>
              <a:t>La riqueza </a:t>
            </a:r>
            <a:r>
              <a:rPr lang="es-ES" sz="2000" b="1" dirty="0" err="1">
                <a:effectLst>
                  <a:outerShdw blurRad="38100" dist="38100" dir="2700000" algn="tl">
                    <a:srgbClr val="000000">
                      <a:alpha val="43137"/>
                    </a:srgbClr>
                  </a:outerShdw>
                </a:effectLst>
              </a:rPr>
              <a:t>multicular</a:t>
            </a:r>
            <a:r>
              <a:rPr lang="es-ES" sz="2000" b="1" dirty="0">
                <a:effectLst>
                  <a:outerShdw blurRad="38100" dist="38100" dir="2700000" algn="tl">
                    <a:srgbClr val="000000">
                      <a:alpha val="43137"/>
                    </a:srgbClr>
                  </a:outerShdw>
                </a:effectLst>
              </a:rPr>
              <a:t> de las sabidurías </a:t>
            </a:r>
            <a:br>
              <a:rPr lang="es-ES" sz="2000" b="1" dirty="0">
                <a:effectLst>
                  <a:outerShdw blurRad="38100" dist="38100" dir="2700000" algn="tl">
                    <a:srgbClr val="000000">
                      <a:alpha val="43137"/>
                    </a:srgbClr>
                  </a:outerShdw>
                </a:effectLst>
              </a:rPr>
            </a:br>
            <a:r>
              <a:rPr lang="es-ES" sz="2000" b="1" dirty="0">
                <a:effectLst>
                  <a:outerShdw blurRad="38100" dist="38100" dir="2700000" algn="tl">
                    <a:srgbClr val="000000">
                      <a:alpha val="43137"/>
                    </a:srgbClr>
                  </a:outerShdw>
                </a:effectLst>
              </a:rPr>
              <a:t>de los pueblos ancestrales </a:t>
            </a:r>
            <a:endParaRPr lang="es-ES" sz="2000" dirty="0"/>
          </a:p>
        </p:txBody>
      </p:sp>
    </p:spTree>
    <p:extLst>
      <p:ext uri="{BB962C8B-B14F-4D97-AF65-F5344CB8AC3E}">
        <p14:creationId xmlns:p14="http://schemas.microsoft.com/office/powerpoint/2010/main" val="3779290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089377" y="620688"/>
            <a:ext cx="6965245" cy="451178"/>
          </a:xfrm>
        </p:spPr>
        <p:txBody>
          <a:bodyPr>
            <a:noAutofit/>
          </a:bodyPr>
          <a:lstStyle/>
          <a:p>
            <a:r>
              <a:rPr lang="es-ES" sz="2000" b="1" dirty="0" smtClean="0"/>
              <a:t>Resistencias de las sabidurías </a:t>
            </a:r>
            <a:br>
              <a:rPr lang="es-ES" sz="2000" b="1" dirty="0" smtClean="0"/>
            </a:br>
            <a:r>
              <a:rPr lang="es-ES" sz="2000" b="1" dirty="0" smtClean="0"/>
              <a:t>y espiritualidades ancestrales  </a:t>
            </a:r>
            <a:endParaRPr lang="es-ES" sz="2000" b="1" dirty="0"/>
          </a:p>
        </p:txBody>
      </p:sp>
      <p:sp>
        <p:nvSpPr>
          <p:cNvPr id="4" name="Marcador de contenido 3"/>
          <p:cNvSpPr>
            <a:spLocks noGrp="1"/>
          </p:cNvSpPr>
          <p:nvPr>
            <p:ph sz="quarter" idx="13"/>
          </p:nvPr>
        </p:nvSpPr>
        <p:spPr>
          <a:xfrm>
            <a:off x="827584" y="1268760"/>
            <a:ext cx="3671264" cy="5112568"/>
          </a:xfrm>
        </p:spPr>
        <p:txBody>
          <a:bodyPr>
            <a:normAutofit fontScale="62500" lnSpcReduction="20000"/>
          </a:bodyPr>
          <a:lstStyle/>
          <a:p>
            <a:pPr marL="0" indent="0">
              <a:buNone/>
            </a:pPr>
            <a:r>
              <a:rPr lang="es-ES" i="1" dirty="0"/>
              <a:t>Fray Diego de Landa arroja a las llamas, uno tras otro, los libros de los mayas.</a:t>
            </a:r>
            <a:endParaRPr lang="es-ES" dirty="0"/>
          </a:p>
          <a:p>
            <a:pPr marL="0" indent="0">
              <a:buNone/>
            </a:pPr>
            <a:r>
              <a:rPr lang="es-ES" i="1" dirty="0"/>
              <a:t>El inquisidor maldice a Satanás y el fuego crepita y devora. Alrededor del quemadero, los herejes aúllan cabeza abajo. Colgados de los pies, desollados a latigazos, los indios reciben baños de cera hirviente mientras crecen las llamaradas y crujen los libros, como quejándose. </a:t>
            </a:r>
            <a:endParaRPr lang="es-ES" dirty="0"/>
          </a:p>
          <a:p>
            <a:pPr marL="0" indent="0">
              <a:buNone/>
            </a:pPr>
            <a:r>
              <a:rPr lang="es-ES" i="1" dirty="0"/>
              <a:t>Esta noche del año 1562 se convierten en cenizas ocho siglos de literatura maya. En estos largos pliegos de papel de corteza, hablaban los signos y las imágenes: contaban los trabajos y los días, los sueños, las guerras de un pueblo nacido antes que Cristo. Con pinceles de cerdas de jabalí, los sabedores de cosas habían pintado esos libros alumbrados, alumbradores, para que los nietos de los nietos no fueran ciegos y supieran verse y ver la historia de los suyos, para que conocieran el movimiento de las estrellas, la frecuencia de los eclipses y las profecías de los dioses, y para que pudieran llamar a las lluvias y a las buenas cosechas de maíz. </a:t>
            </a:r>
            <a:endParaRPr lang="es-ES" dirty="0"/>
          </a:p>
          <a:p>
            <a:pPr marL="0" indent="0">
              <a:buNone/>
            </a:pPr>
            <a:endParaRPr lang="es-ES" dirty="0"/>
          </a:p>
        </p:txBody>
      </p:sp>
      <p:sp>
        <p:nvSpPr>
          <p:cNvPr id="8" name="Marcador de contenido 7"/>
          <p:cNvSpPr>
            <a:spLocks noGrp="1"/>
          </p:cNvSpPr>
          <p:nvPr>
            <p:ph sz="quarter" idx="14"/>
          </p:nvPr>
        </p:nvSpPr>
        <p:spPr>
          <a:xfrm>
            <a:off x="4579313" y="1196752"/>
            <a:ext cx="3744416" cy="5040560"/>
          </a:xfrm>
        </p:spPr>
        <p:txBody>
          <a:bodyPr>
            <a:normAutofit fontScale="77500" lnSpcReduction="20000"/>
          </a:bodyPr>
          <a:lstStyle/>
          <a:p>
            <a:pPr marL="0" indent="0">
              <a:buNone/>
            </a:pPr>
            <a:endParaRPr lang="es-ES" sz="2100" i="1" dirty="0"/>
          </a:p>
          <a:p>
            <a:pPr marL="0" indent="0">
              <a:buNone/>
            </a:pPr>
            <a:r>
              <a:rPr lang="es-ES" sz="2100" i="1" dirty="0" smtClean="0"/>
              <a:t>Al </a:t>
            </a:r>
            <a:r>
              <a:rPr lang="es-ES" sz="2100" i="1" dirty="0"/>
              <a:t>centro, el inquisidor quema los libros. En torno de la hoguera inmensa, castiga a los lectores. Mientras tanto, los autores, artistas-sacerdotes muertos hace años o hace siglos, beben chocolate a la fresca sombra del primer árbol del mundo. Ellos están en paz, porque han muerto sabiendo que la memoria no se incendia. ¿Acaso no se cantará y se danzará, por los tiempos de los tiempos, lo que ellos habían pintado?</a:t>
            </a:r>
            <a:endParaRPr lang="es-ES" sz="2100" dirty="0"/>
          </a:p>
          <a:p>
            <a:pPr marL="0" indent="0">
              <a:buNone/>
            </a:pPr>
            <a:r>
              <a:rPr lang="es-ES" sz="2100" i="1" dirty="0"/>
              <a:t>Cuando le queman sus casitas del papel, la memoria encuentra refugio en las bocas que cantan las glorias de los hombres y los dioses, cantares que de gente en gente quedan, y en los cuerpos que danzan al son de los troncos huecos, los caparazones de tortuga y las flautas de caña. </a:t>
            </a:r>
            <a:endParaRPr lang="es-ES" sz="2100" dirty="0"/>
          </a:p>
          <a:p>
            <a:pPr marL="0" indent="0">
              <a:buNone/>
            </a:pPr>
            <a:r>
              <a:rPr lang="es-ES" sz="2100" dirty="0"/>
              <a:t>(Galeano, 1994, p. 57 – 58)</a:t>
            </a:r>
          </a:p>
          <a:p>
            <a:pPr marL="0" indent="0">
              <a:buNone/>
            </a:pPr>
            <a:endParaRPr lang="es-ES" dirty="0"/>
          </a:p>
        </p:txBody>
      </p:sp>
    </p:spTree>
    <p:extLst>
      <p:ext uri="{BB962C8B-B14F-4D97-AF65-F5344CB8AC3E}">
        <p14:creationId xmlns:p14="http://schemas.microsoft.com/office/powerpoint/2010/main" val="1952891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2752" y="999563"/>
            <a:ext cx="6478496" cy="4858873"/>
          </a:xfrm>
        </p:spPr>
      </p:pic>
    </p:spTree>
    <p:extLst>
      <p:ext uri="{BB962C8B-B14F-4D97-AF65-F5344CB8AC3E}">
        <p14:creationId xmlns:p14="http://schemas.microsoft.com/office/powerpoint/2010/main" val="3379361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480419"/>
            <a:ext cx="7717015" cy="5756893"/>
          </a:xfrm>
        </p:spPr>
      </p:pic>
    </p:spTree>
    <p:extLst>
      <p:ext uri="{BB962C8B-B14F-4D97-AF65-F5344CB8AC3E}">
        <p14:creationId xmlns:p14="http://schemas.microsoft.com/office/powerpoint/2010/main" val="1328670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2700" b="1" dirty="0" smtClean="0"/>
              <a:t/>
            </a:r>
            <a:br>
              <a:rPr lang="es-ES" sz="2700" b="1" dirty="0" smtClean="0"/>
            </a:br>
            <a:r>
              <a:rPr lang="es-ES" dirty="0"/>
              <a:t/>
            </a:r>
            <a:br>
              <a:rPr lang="es-ES" dirty="0"/>
            </a:br>
            <a:endParaRPr lang="es-ES" dirty="0"/>
          </a:p>
        </p:txBody>
      </p:sp>
      <p:sp>
        <p:nvSpPr>
          <p:cNvPr id="3" name="Marcador de texto 2"/>
          <p:cNvSpPr>
            <a:spLocks noGrp="1"/>
          </p:cNvSpPr>
          <p:nvPr>
            <p:ph type="body" idx="1"/>
          </p:nvPr>
        </p:nvSpPr>
        <p:spPr>
          <a:xfrm>
            <a:off x="1187624" y="4657079"/>
            <a:ext cx="6840760" cy="1309511"/>
          </a:xfrm>
        </p:spPr>
        <p:txBody>
          <a:bodyPr>
            <a:normAutofit lnSpcReduction="10000"/>
          </a:bodyPr>
          <a:lstStyle/>
          <a:p>
            <a:r>
              <a:rPr lang="es-ES" sz="2400" b="1" i="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Nayraru</a:t>
            </a:r>
            <a:r>
              <a:rPr lang="es-ES" sz="2400" b="1" i="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 sz="2400" b="1" i="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kheparu</a:t>
            </a:r>
            <a:r>
              <a:rPr lang="es-ES" sz="2400" b="1" i="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 sz="2400" b="1" i="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uñtasisaw</a:t>
            </a:r>
            <a:r>
              <a:rPr lang="es-ES" sz="2400" b="1" i="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 sz="2400" b="1" i="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sarnakata</a:t>
            </a:r>
            <a:endParaRPr lang="es-ES" sz="2400" b="1" i="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s-ES" sz="2400" b="1" i="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Caminarás en tu presente mirando el pasado</a:t>
            </a:r>
          </a:p>
          <a:p>
            <a:r>
              <a:rPr lang="es-ES" sz="24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a:t>
            </a:r>
            <a:r>
              <a:rPr lang="es-ES" sz="2400" b="1" i="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ue encamina tu fututo </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5707" y="529100"/>
            <a:ext cx="5812586" cy="3850989"/>
          </a:xfrm>
          <a:prstGeom prst="rect">
            <a:avLst/>
          </a:prstGeom>
        </p:spPr>
      </p:pic>
    </p:spTree>
    <p:extLst>
      <p:ext uri="{BB962C8B-B14F-4D97-AF65-F5344CB8AC3E}">
        <p14:creationId xmlns:p14="http://schemas.microsoft.com/office/powerpoint/2010/main" val="3436534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9377" y="548680"/>
            <a:ext cx="6965245" cy="811218"/>
          </a:xfrm>
        </p:spPr>
        <p:txBody>
          <a:bodyPr>
            <a:normAutofit/>
          </a:bodyPr>
          <a:lstStyle/>
          <a:p>
            <a:r>
              <a:rPr lang="es-ES" sz="2800" b="1" dirty="0" smtClean="0">
                <a:effectLst>
                  <a:outerShdw blurRad="38100" dist="38100" dir="2700000" algn="tl">
                    <a:srgbClr val="000000">
                      <a:alpha val="43137"/>
                    </a:srgbClr>
                  </a:outerShdw>
                </a:effectLst>
              </a:rPr>
              <a:t>Dos mundos contrapuestos </a:t>
            </a:r>
            <a:endParaRPr lang="es-ES" sz="2800" b="1" dirty="0">
              <a:effectLst>
                <a:outerShdw blurRad="38100" dist="38100" dir="2700000" algn="tl">
                  <a:srgbClr val="000000">
                    <a:alpha val="43137"/>
                  </a:srgbClr>
                </a:outerShdw>
              </a:effectLst>
            </a:endParaRPr>
          </a:p>
        </p:txBody>
      </p:sp>
      <p:pic>
        <p:nvPicPr>
          <p:cNvPr id="6" name="Picture 2" descr="http://2.bp.blogspot.com/-mLUallmj7kk/UJRmZhkGwGI/AAAAAAAADwY/qBaCK9fslcU/s1600/huella-ecologica.jpe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763688" y="1196752"/>
            <a:ext cx="2297676" cy="2287919"/>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899592" y="3751962"/>
            <a:ext cx="4572000" cy="2308324"/>
          </a:xfrm>
          <a:prstGeom prst="rect">
            <a:avLst/>
          </a:prstGeom>
        </p:spPr>
        <p:txBody>
          <a:bodyPr>
            <a:spAutoFit/>
          </a:bodyPr>
          <a:lstStyle/>
          <a:p>
            <a:r>
              <a:rPr lang="es-PE"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a:t>
            </a:r>
            <a:r>
              <a:rPr lang="es-PE"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umano centro </a:t>
            </a:r>
            <a:r>
              <a:rPr lang="es-PE"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del</a:t>
            </a:r>
          </a:p>
          <a:p>
            <a:r>
              <a:rPr lang="es-PE"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Universo, </a:t>
            </a:r>
          </a:p>
          <a:p>
            <a:r>
              <a:rPr lang="es-PE"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un </a:t>
            </a:r>
            <a:r>
              <a:rPr lang="es-PE"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ser </a:t>
            </a:r>
            <a:r>
              <a:rPr lang="es-PE"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s-PE"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racional”.</a:t>
            </a:r>
          </a:p>
          <a:p>
            <a:endParaRPr lang="es-PE"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s-PE"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Todo incluso </a:t>
            </a:r>
            <a:r>
              <a:rPr lang="es-PE"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p>
          <a:p>
            <a:r>
              <a:rPr lang="es-PE"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naturaleza giran a su</a:t>
            </a:r>
          </a:p>
          <a:p>
            <a:r>
              <a:rPr lang="es-PE"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alrededor, </a:t>
            </a:r>
            <a:r>
              <a:rPr lang="es-PE"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 disponer de </a:t>
            </a:r>
          </a:p>
          <a:p>
            <a:r>
              <a:rPr lang="es-PE"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ellas </a:t>
            </a:r>
            <a:r>
              <a:rPr lang="es-PE"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como vea conveniente. </a:t>
            </a:r>
          </a:p>
        </p:txBody>
      </p:sp>
      <p:pic>
        <p:nvPicPr>
          <p:cNvPr id="8" name="Picture 2" descr="http://www.creacionistas.com/imagenes/tierra.jpg"/>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5478361" y="1218616"/>
            <a:ext cx="2266055" cy="2266055"/>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4571999" y="3751962"/>
            <a:ext cx="3816424" cy="1754326"/>
          </a:xfrm>
          <a:prstGeom prst="rect">
            <a:avLst/>
          </a:prstGeom>
        </p:spPr>
        <p:txBody>
          <a:bodyPr wrap="square">
            <a:spAutoFit/>
          </a:bodyPr>
          <a:lstStyle/>
          <a:p>
            <a:r>
              <a:rPr lang="es-ES"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La tierra no pertenece al hombre; es el hombre el que pertenece a la tierra. </a:t>
            </a:r>
            <a:endParaRPr lang="es-ES"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endParaRPr>
          </a:p>
          <a:p>
            <a:endParaRPr lang="es-ES"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endParaRPr>
          </a:p>
          <a:p>
            <a:r>
              <a:rPr lang="es-ES"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Es un hilo más en el tejido de la vida. </a:t>
            </a:r>
            <a:endParaRPr lang="es-ES"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377327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1600" y="476672"/>
            <a:ext cx="6965245" cy="379170"/>
          </a:xfrm>
        </p:spPr>
        <p:txBody>
          <a:bodyPr>
            <a:noAutofit/>
          </a:bodyPr>
          <a:lstStyle/>
          <a:p>
            <a:r>
              <a:rPr lang="es-ES" sz="2800" b="1" dirty="0" smtClean="0">
                <a:effectLst>
                  <a:outerShdw blurRad="38100" dist="38100" dir="2700000" algn="tl">
                    <a:srgbClr val="000000">
                      <a:alpha val="43137"/>
                    </a:srgbClr>
                  </a:outerShdw>
                </a:effectLst>
              </a:rPr>
              <a:t>Los </a:t>
            </a:r>
            <a:r>
              <a:rPr lang="es-ES" sz="2800" b="1" dirty="0" err="1" smtClean="0">
                <a:effectLst>
                  <a:outerShdw blurRad="38100" dist="38100" dir="2700000" algn="tl">
                    <a:srgbClr val="000000">
                      <a:alpha val="43137"/>
                    </a:srgbClr>
                  </a:outerShdw>
                </a:effectLst>
              </a:rPr>
              <a:t>nadies</a:t>
            </a:r>
            <a:r>
              <a:rPr lang="es-ES" sz="2800" b="1" dirty="0" smtClean="0">
                <a:effectLst>
                  <a:outerShdw blurRad="38100" dist="38100" dir="2700000" algn="tl">
                    <a:srgbClr val="000000">
                      <a:alpha val="43137"/>
                    </a:srgbClr>
                  </a:outerShdw>
                </a:effectLst>
              </a:rPr>
              <a:t> </a:t>
            </a:r>
            <a:endParaRPr lang="es-ES" sz="2800" b="1" dirty="0">
              <a:effectLst>
                <a:outerShdw blurRad="38100" dist="38100" dir="2700000" algn="tl">
                  <a:srgbClr val="000000">
                    <a:alpha val="43137"/>
                  </a:srgbClr>
                </a:outerShdw>
              </a:effectLst>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855842"/>
            <a:ext cx="7056784" cy="5381470"/>
          </a:xfrm>
          <a:prstGeom prst="rect">
            <a:avLst/>
          </a:prstGeom>
        </p:spPr>
      </p:pic>
    </p:spTree>
    <p:extLst>
      <p:ext uri="{BB962C8B-B14F-4D97-AF65-F5344CB8AC3E}">
        <p14:creationId xmlns:p14="http://schemas.microsoft.com/office/powerpoint/2010/main" val="958236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75656" y="620688"/>
            <a:ext cx="6696744" cy="3416320"/>
          </a:xfrm>
          <a:prstGeom prst="rect">
            <a:avLst/>
          </a:prstGeom>
        </p:spPr>
        <p:txBody>
          <a:bodyPr wrap="square">
            <a:spAutoFit/>
          </a:bodyPr>
          <a:lstStyle/>
          <a:p>
            <a:pPr>
              <a:spcAft>
                <a:spcPts val="0"/>
              </a:spcAft>
            </a:pPr>
            <a:r>
              <a:rPr lang="es-BO" sz="2400"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Cuando naces, eres una cuerda sin anudar, </a:t>
            </a:r>
            <a:endParaRPr lang="es-ES"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spcAft>
                <a:spcPts val="0"/>
              </a:spcAft>
            </a:pPr>
            <a:r>
              <a:rPr lang="es-BO" sz="2400"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eres Pacha (cosmos), totalidad tiempo y espacio, </a:t>
            </a:r>
            <a:endParaRPr lang="es-ES"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spcAft>
                <a:spcPts val="0"/>
              </a:spcAft>
            </a:pPr>
            <a:r>
              <a:rPr lang="es-BO" sz="2400"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el gran vacío se va llenando </a:t>
            </a:r>
            <a:r>
              <a:rPr lang="es-BO" sz="2400" i="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de </a:t>
            </a:r>
            <a:r>
              <a:rPr lang="es-BO" sz="2400"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pequeños amarres </a:t>
            </a:r>
            <a:endParaRPr lang="es-ES"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spcAft>
                <a:spcPts val="0"/>
              </a:spcAft>
            </a:pPr>
            <a:r>
              <a:rPr lang="es-BO" sz="2400"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que van creciendo con tus palabras, </a:t>
            </a:r>
            <a:endParaRPr lang="es-ES"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spcAft>
                <a:spcPts val="0"/>
              </a:spcAft>
            </a:pPr>
            <a:r>
              <a:rPr lang="es-BO" sz="2400"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y tus faenas </a:t>
            </a:r>
            <a:endParaRPr lang="es-ES"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spcAft>
                <a:spcPts val="0"/>
              </a:spcAft>
            </a:pPr>
            <a:r>
              <a:rPr lang="es-BO" sz="2400"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y cada cierto tiempo debes realizar un </a:t>
            </a:r>
            <a:r>
              <a:rPr lang="es-BO" sz="2400" i="1"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Kuti</a:t>
            </a:r>
            <a:r>
              <a:rPr lang="es-BO" sz="2400"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(vuelta) </a:t>
            </a:r>
            <a:endParaRPr lang="es-ES"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spcAft>
                <a:spcPts val="0"/>
              </a:spcAft>
            </a:pPr>
            <a:r>
              <a:rPr lang="es-BO" sz="2400"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un enlace dentro de ti mismo </a:t>
            </a:r>
            <a:endParaRPr lang="es-ES"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spcAft>
                <a:spcPts val="0"/>
              </a:spcAft>
            </a:pPr>
            <a:r>
              <a:rPr lang="es-BO" sz="2400"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solamente así podrás volver a ser </a:t>
            </a:r>
            <a:endParaRPr lang="es-ES"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r>
              <a:rPr lang="es-BO" sz="24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el mismo que </a:t>
            </a:r>
            <a:r>
              <a:rPr lang="es-BO" sz="2400" i="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naciste.</a:t>
            </a:r>
            <a:endParaRPr lang="es-ES" sz="2400" dirty="0">
              <a:effectLst>
                <a:outerShdw blurRad="38100" dist="38100" dir="2700000" algn="tl">
                  <a:srgbClr val="000000">
                    <a:alpha val="43137"/>
                  </a:srgbClr>
                </a:outerShdw>
              </a:effectLst>
            </a:endParaRPr>
          </a:p>
        </p:txBody>
      </p:sp>
      <p:pic>
        <p:nvPicPr>
          <p:cNvPr id="5" name="Imagen 4" descr="https://upload.wikimedia.org/wikipedia/commons/thumb/c/cc/Quipu.png/200px-Quipu.png"/>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924944"/>
            <a:ext cx="2448272" cy="3312368"/>
          </a:xfrm>
          <a:prstGeom prst="rect">
            <a:avLst/>
          </a:prstGeom>
          <a:noFill/>
          <a:ln>
            <a:noFill/>
          </a:ln>
        </p:spPr>
      </p:pic>
    </p:spTree>
    <p:extLst>
      <p:ext uri="{BB962C8B-B14F-4D97-AF65-F5344CB8AC3E}">
        <p14:creationId xmlns:p14="http://schemas.microsoft.com/office/powerpoint/2010/main" val="1008504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67644" y="1030427"/>
            <a:ext cx="6408712" cy="4797145"/>
          </a:xfrm>
        </p:spPr>
      </p:pic>
    </p:spTree>
    <p:extLst>
      <p:ext uri="{BB962C8B-B14F-4D97-AF65-F5344CB8AC3E}">
        <p14:creationId xmlns:p14="http://schemas.microsoft.com/office/powerpoint/2010/main" val="3990685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9377" y="596422"/>
            <a:ext cx="6965245" cy="307162"/>
          </a:xfrm>
        </p:spPr>
        <p:txBody>
          <a:bodyPr>
            <a:noAutofit/>
          </a:bodyPr>
          <a:lstStyle/>
          <a:p>
            <a:r>
              <a:rPr lang="es-ES" sz="2800" b="1" dirty="0" smtClean="0">
                <a:effectLst>
                  <a:outerShdw blurRad="38100" dist="38100" dir="2700000" algn="tl">
                    <a:srgbClr val="000000">
                      <a:alpha val="43137"/>
                    </a:srgbClr>
                  </a:outerShdw>
                </a:effectLst>
              </a:rPr>
              <a:t>Integralidad </a:t>
            </a:r>
            <a:endParaRPr lang="es-ES" sz="28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899592" y="999858"/>
            <a:ext cx="7488832" cy="4723211"/>
          </a:xfrm>
        </p:spPr>
        <p:txBody>
          <a:bodyPr/>
          <a:lstStyle/>
          <a:p>
            <a:pPr marL="0" indent="0">
              <a:buNone/>
            </a:pPr>
            <a:r>
              <a:rPr lang="es-ES" b="1" dirty="0" err="1" smtClean="0">
                <a:latin typeface="Baskerville Old Face" panose="02020602080505020303" pitchFamily="18" charset="0"/>
              </a:rPr>
              <a:t>Chakana</a:t>
            </a:r>
            <a:r>
              <a:rPr lang="es-ES" dirty="0" smtClean="0"/>
              <a:t> </a:t>
            </a:r>
            <a:endParaRPr lang="es-ES" dirty="0"/>
          </a:p>
        </p:txBody>
      </p:sp>
      <p:pic>
        <p:nvPicPr>
          <p:cNvPr id="4" name="Marcador de contenido 5"/>
          <p:cNvPicPr>
            <a:picLocks noChangeAspect="1"/>
          </p:cNvPicPr>
          <p:nvPr/>
        </p:nvPicPr>
        <p:blipFill>
          <a:blip r:embed="rId2"/>
          <a:stretch>
            <a:fillRect/>
          </a:stretch>
        </p:blipFill>
        <p:spPr>
          <a:xfrm>
            <a:off x="2267744" y="999858"/>
            <a:ext cx="5669867" cy="5316721"/>
          </a:xfrm>
          <a:prstGeom prst="rect">
            <a:avLst/>
          </a:prstGeom>
        </p:spPr>
      </p:pic>
    </p:spTree>
    <p:extLst>
      <p:ext uri="{BB962C8B-B14F-4D97-AF65-F5344CB8AC3E}">
        <p14:creationId xmlns:p14="http://schemas.microsoft.com/office/powerpoint/2010/main" val="1282912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095023" y="548681"/>
            <a:ext cx="6965245" cy="576064"/>
          </a:xfrm>
        </p:spPr>
        <p:txBody>
          <a:bodyPr>
            <a:normAutofit/>
          </a:bodyPr>
          <a:lstStyle/>
          <a:p>
            <a:r>
              <a:rPr lang="es-ES" sz="2400" b="1" dirty="0" smtClean="0"/>
              <a:t>El restablecimiento del equilibrio y armonía </a:t>
            </a:r>
            <a:endParaRPr lang="es-ES" sz="2400" b="1" dirty="0"/>
          </a:p>
        </p:txBody>
      </p:sp>
      <p:pic>
        <p:nvPicPr>
          <p:cNvPr id="4"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9402" y="1124745"/>
            <a:ext cx="6870865" cy="4878789"/>
          </a:xfrm>
          <a:prstGeom prst="rect">
            <a:avLst/>
          </a:prstGeom>
        </p:spPr>
      </p:pic>
    </p:spTree>
    <p:extLst>
      <p:ext uri="{BB962C8B-B14F-4D97-AF65-F5344CB8AC3E}">
        <p14:creationId xmlns:p14="http://schemas.microsoft.com/office/powerpoint/2010/main" val="39036778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981</TotalTime>
  <Words>669</Words>
  <Application>Microsoft Macintosh PowerPoint</Application>
  <PresentationFormat>Presentación en pantalla (4:3)</PresentationFormat>
  <Paragraphs>42</Paragraphs>
  <Slides>14</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14</vt:i4>
      </vt:variant>
    </vt:vector>
  </HeadingPairs>
  <TitlesOfParts>
    <vt:vector size="23" baseType="lpstr">
      <vt:lpstr>Baskerville Old Face</vt:lpstr>
      <vt:lpstr>Brush Script MT</vt:lpstr>
      <vt:lpstr>Calibri</vt:lpstr>
      <vt:lpstr>Constantia</vt:lpstr>
      <vt:lpstr>Franklin Gothic Book</vt:lpstr>
      <vt:lpstr>Rage Italic</vt:lpstr>
      <vt:lpstr>Times New Roman</vt:lpstr>
      <vt:lpstr>Arial</vt:lpstr>
      <vt:lpstr>Chincheta</vt:lpstr>
      <vt:lpstr>Presentación de PowerPoint</vt:lpstr>
      <vt:lpstr>Presentación de PowerPoint</vt:lpstr>
      <vt:lpstr>  </vt:lpstr>
      <vt:lpstr>Dos mundos contrapuestos </vt:lpstr>
      <vt:lpstr>Los nadies </vt:lpstr>
      <vt:lpstr>Presentación de PowerPoint</vt:lpstr>
      <vt:lpstr>Presentación de PowerPoint</vt:lpstr>
      <vt:lpstr>Integralidad </vt:lpstr>
      <vt:lpstr>El restablecimiento del equilibrio y armonía </vt:lpstr>
      <vt:lpstr>La sacralidad de la vida:  Donde todo es altar </vt:lpstr>
      <vt:lpstr>¿Qué tiene dueño la tierra? ¿Cómo así? ¿Cómo se ha de vender? ¿Cómo se ha de comprar? Si ella no nos pertenece, pues: Nosotros somos de ella, sus hijos somos. Así siempre, siempre. Tierra viva. Como cría a sus gusanos, así nos cría. Tiene huesos y sangre. Leche tiene, y nos da de amamantar. Pelo tiene, pasto, paja, árboles. Ella sabe parir papas. Hace nacer casas. Gente hace nacer. Ella nos cuida y nosotros la cuidamos. Ella bebe chicha, acepta nuestro convite. Hijos suyos somos. ¿Cómo se ha de vender? ¿Cómo se ha de comprar? (1994, p. 38).  </vt:lpstr>
      <vt:lpstr>Presentación de PowerPoint</vt:lpstr>
      <vt:lpstr>Resistencias de las sabidurías  y espiritualidades ancestrales  </vt:lpstr>
      <vt:lpstr>Presentación de PowerPoint</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MARCO</dc:creator>
  <cp:lastModifiedBy>Usuario de Microsoft Office</cp:lastModifiedBy>
  <cp:revision>122</cp:revision>
  <dcterms:created xsi:type="dcterms:W3CDTF">2015-11-24T13:01:12Z</dcterms:created>
  <dcterms:modified xsi:type="dcterms:W3CDTF">2017-10-09T21:51:43Z</dcterms:modified>
</cp:coreProperties>
</file>