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27"/>
  </p:notesMasterIdLst>
  <p:sldIdLst>
    <p:sldId id="256" r:id="rId2"/>
    <p:sldId id="351" r:id="rId3"/>
    <p:sldId id="352" r:id="rId4"/>
    <p:sldId id="353" r:id="rId5"/>
    <p:sldId id="354" r:id="rId6"/>
    <p:sldId id="355" r:id="rId7"/>
    <p:sldId id="257" r:id="rId8"/>
    <p:sldId id="258" r:id="rId9"/>
    <p:sldId id="259" r:id="rId10"/>
    <p:sldId id="299" r:id="rId11"/>
    <p:sldId id="300" r:id="rId12"/>
    <p:sldId id="318" r:id="rId13"/>
    <p:sldId id="324" r:id="rId14"/>
    <p:sldId id="327" r:id="rId15"/>
    <p:sldId id="328" r:id="rId16"/>
    <p:sldId id="329" r:id="rId17"/>
    <p:sldId id="331" r:id="rId18"/>
    <p:sldId id="340" r:id="rId19"/>
    <p:sldId id="342" r:id="rId20"/>
    <p:sldId id="344" r:id="rId21"/>
    <p:sldId id="345" r:id="rId22"/>
    <p:sldId id="346" r:id="rId23"/>
    <p:sldId id="347" r:id="rId24"/>
    <p:sldId id="281" r:id="rId25"/>
    <p:sldId id="282" r:id="rId26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1606"/>
    <a:srgbClr val="CC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590" autoAdjust="0"/>
  </p:normalViewPr>
  <p:slideViewPr>
    <p:cSldViewPr snapToGrid="0" snapToObjects="1">
      <p:cViewPr varScale="1">
        <p:scale>
          <a:sx n="92" d="100"/>
          <a:sy n="92" d="100"/>
        </p:scale>
        <p:origin x="166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AE841-BA73-314F-B593-081E54E60AF8}" type="datetimeFigureOut">
              <a:rPr lang="es-ES_tradnl" smtClean="0"/>
              <a:pPr/>
              <a:t>10/10/17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2059-36EA-EE49-856E-2E742FB84AEF}" type="slidenum">
              <a:rPr lang="es-ES_tradnl" smtClean="0"/>
              <a:pPr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07076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ángulo redondead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Marcador de fech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3DF2-7F9B-D240-BAE5-90459FB802B2}" type="datetimeFigureOut">
              <a:rPr lang="es-ES_tradnl" smtClean="0"/>
              <a:pPr/>
              <a:t>10/10/17</a:t>
            </a:fld>
            <a:endParaRPr lang="es-ES_tradnl"/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9" name="Marcador de número de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‹Nr.›</a:t>
            </a:fld>
            <a:endParaRPr kumimoji="0" lang="en-US" dirty="0"/>
          </a:p>
        </p:txBody>
      </p:sp>
      <p:sp>
        <p:nvSpPr>
          <p:cNvPr id="7" name="Rectá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á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á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3DF2-7F9B-D240-BAE5-90459FB802B2}" type="datetimeFigureOut">
              <a:rPr lang="es-ES_tradnl" smtClean="0"/>
              <a:pPr/>
              <a:t>10/10/17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3128-2DAF-B34B-BF22-9290F90AAE5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3DF2-7F9B-D240-BAE5-90459FB802B2}" type="datetimeFigureOut">
              <a:rPr lang="es-ES_tradnl" smtClean="0"/>
              <a:pPr/>
              <a:t>10/10/17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3128-2DAF-B34B-BF22-9290F90AAE5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3DF2-7F9B-D240-BAE5-90459FB802B2}" type="datetimeFigureOut">
              <a:rPr lang="es-ES_tradnl" smtClean="0"/>
              <a:pPr/>
              <a:t>10/10/17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3128-2DAF-B34B-BF22-9290F90AAE54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ángulo redondead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3DF2-7F9B-D240-BAE5-90459FB802B2}" type="datetimeFigureOut">
              <a:rPr lang="es-ES_tradnl" smtClean="0"/>
              <a:pPr/>
              <a:t>10/10/17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Rectá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á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á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361A3BC-1721-41A9-A28E-3ABDE20B2BFB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3DF2-7F9B-D240-BAE5-90459FB802B2}" type="datetimeFigureOut">
              <a:rPr lang="es-ES_tradnl" smtClean="0"/>
              <a:pPr/>
              <a:t>10/10/17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3128-2DAF-B34B-BF22-9290F90AAE54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11" name="Marcador de conteni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3DF2-7F9B-D240-BAE5-90459FB802B2}" type="datetimeFigureOut">
              <a:rPr lang="es-ES_tradnl" smtClean="0"/>
              <a:pPr/>
              <a:t>10/10/17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3128-2DAF-B34B-BF22-9290F90AAE54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11" name="Marcador de conteni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13" name="Marcador de conteni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3DF2-7F9B-D240-BAE5-90459FB802B2}" type="datetimeFigureOut">
              <a:rPr lang="es-ES_tradnl" smtClean="0"/>
              <a:pPr/>
              <a:t>10/10/17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3128-2DAF-B34B-BF22-9290F90AAE5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3DF2-7F9B-D240-BAE5-90459FB802B2}" type="datetimeFigureOut">
              <a:rPr lang="es-ES_tradnl" smtClean="0"/>
              <a:pPr/>
              <a:t>10/10/17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3128-2DAF-B34B-BF22-9290F90AAE5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ángulo redondead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3DF2-7F9B-D240-BAE5-90459FB802B2}" type="datetimeFigureOut">
              <a:rPr lang="es-ES_tradnl" smtClean="0"/>
              <a:pPr/>
              <a:t>10/10/17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‹Nr.›</a:t>
            </a:fld>
            <a:endParaRPr kumimoji="0" lang="en-US"/>
          </a:p>
        </p:txBody>
      </p:sp>
      <p:sp>
        <p:nvSpPr>
          <p:cNvPr id="11" name="Marcador de conteni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3DF2-7F9B-D240-BAE5-90459FB802B2}" type="datetimeFigureOut">
              <a:rPr lang="es-ES_tradnl" smtClean="0"/>
              <a:pPr/>
              <a:t>10/10/17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75F3128-2DAF-B34B-BF22-9290F90AAE54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11" name="Rectá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á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á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_tradnl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ángulo redondead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Marcador de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13" name="Marcador de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n-US"/>
          </a:p>
        </p:txBody>
      </p:sp>
      <p:sp>
        <p:nvSpPr>
          <p:cNvPr id="14" name="Marcador de fech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A473DF2-7F9B-D240-BAE5-90459FB802B2}" type="datetimeFigureOut">
              <a:rPr lang="es-ES_tradnl" smtClean="0"/>
              <a:pPr/>
              <a:t>10/10/17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75F3128-2DAF-B34B-BF22-9290F90AAE5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TRABAJO CONTRA LA EXPLOTACIÓN SEXUAL COMERCIAL DE NIÑAS, NIÑOS Y ADOLESCENTES EN MÉXICO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Raquel Pastor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er lugar 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9526" y="345714"/>
            <a:ext cx="4022462" cy="63593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024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º lug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608" y="628889"/>
            <a:ext cx="3516790" cy="51658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 descr="3er. lugar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7908" y="754026"/>
            <a:ext cx="3362070" cy="5040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58287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Formación de cuadros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Diseño e implementación del Diplomado en explotación sexual comercial de niñas, niños y adolescentes con la Universidad Iberoamericana, posteriormente también con el Instituto Politécnico Nacional y actualmente sólo con la Universidad Iberoamericana.</a:t>
            </a:r>
          </a:p>
          <a:p>
            <a:r>
              <a:rPr lang="es-ES_tradnl" dirty="0" smtClean="0"/>
              <a:t>Apoyo de la </a:t>
            </a:r>
            <a:r>
              <a:rPr lang="es-ES_tradnl" dirty="0"/>
              <a:t>F</a:t>
            </a:r>
            <a:r>
              <a:rPr lang="es-ES_tradnl" dirty="0" smtClean="0"/>
              <a:t>undación Ford.</a:t>
            </a:r>
          </a:p>
          <a:p>
            <a:pPr>
              <a:buFontTx/>
              <a:buChar char="-"/>
            </a:pPr>
            <a:r>
              <a:rPr lang="es-ES_tradnl" dirty="0" smtClean="0"/>
              <a:t>I Agenda colectiva de política pública y red nacional.</a:t>
            </a:r>
          </a:p>
          <a:p>
            <a:pPr>
              <a:buFontTx/>
              <a:buChar char="-"/>
            </a:pPr>
            <a:r>
              <a:rPr lang="es-ES_tradnl" dirty="0" smtClean="0"/>
              <a:t>II Metodologías para la atención a víctimas y red latinoamericana.</a:t>
            </a:r>
          </a:p>
          <a:p>
            <a:pPr>
              <a:buFontTx/>
              <a:buChar char="-"/>
            </a:pPr>
            <a:r>
              <a:rPr lang="es-ES_tradnl" dirty="0" smtClean="0"/>
              <a:t>Talleres en instancias responsables del gobierno.</a:t>
            </a:r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Importancia de la agenda de política pública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Quedó clara la urgencia de trabajar en:</a:t>
            </a:r>
          </a:p>
          <a:p>
            <a:pPr>
              <a:buNone/>
            </a:pPr>
            <a:r>
              <a:rPr lang="es-ES_tradnl" dirty="0" smtClean="0"/>
              <a:t>1.- La prevención como prioridad, que incluye un cambio cultural profundo en nuestra manera de entender el género y a la niñez.</a:t>
            </a:r>
          </a:p>
          <a:p>
            <a:pPr>
              <a:buNone/>
            </a:pPr>
            <a:r>
              <a:rPr lang="es-ES_tradnl" dirty="0" smtClean="0"/>
              <a:t>2.- La urgencia de generar mecanismos para garantizar los derechos de las y los sobrevivientes.</a:t>
            </a:r>
          </a:p>
          <a:p>
            <a:pPr>
              <a:buNone/>
            </a:pPr>
            <a:r>
              <a:rPr lang="es-ES_tradnl" dirty="0" smtClean="0"/>
              <a:t>3.- La necesidad de un sistema de justicia adecuado para la niñez.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Prevención: redes comunitarias de protección a la infancia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IPEC</a:t>
            </a:r>
          </a:p>
          <a:p>
            <a:r>
              <a:rPr lang="es-ES_tradnl" dirty="0" smtClean="0"/>
              <a:t>Busca generar consciencia en todos los adultos (familiares, maestros, médicos, vendedores, transportistas, empresarios, funcionarios públicos y niños, niñas y adolescentes) sobre la necesidad de que los niños, las niñas y los y las adolescentes vivan seguros. Esto a través de talleres para dar a conocer:</a:t>
            </a:r>
          </a:p>
          <a:p>
            <a:pPr>
              <a:buFontTx/>
              <a:buChar char="-"/>
            </a:pPr>
            <a:r>
              <a:rPr lang="es-ES_tradnl" dirty="0" smtClean="0"/>
              <a:t>Los daños que provoca el abuso y la explotación sexual en niñas, niños y adolescentes.</a:t>
            </a:r>
          </a:p>
          <a:p>
            <a:pPr>
              <a:buFontTx/>
              <a:buChar char="-"/>
            </a:pPr>
            <a:r>
              <a:rPr lang="es-ES_tradnl" dirty="0" smtClean="0"/>
              <a:t>Factores que lo favorecen</a:t>
            </a:r>
          </a:p>
          <a:p>
            <a:pPr>
              <a:buFontTx/>
              <a:buChar char="-"/>
            </a:pPr>
            <a:r>
              <a:rPr lang="es-ES_tradnl" dirty="0" smtClean="0"/>
              <a:t>Las modalidades de la explotación.</a:t>
            </a:r>
          </a:p>
          <a:p>
            <a:pPr>
              <a:buFontTx/>
              <a:buChar char="-"/>
            </a:pPr>
            <a:r>
              <a:rPr lang="es-ES_tradnl" dirty="0" smtClean="0"/>
              <a:t>Indicadores para la detección.</a:t>
            </a:r>
          </a:p>
          <a:p>
            <a:pPr>
              <a:buFontTx/>
              <a:buChar char="-"/>
            </a:pPr>
            <a:r>
              <a:rPr lang="es-ES_tradnl" dirty="0" smtClean="0"/>
              <a:t>¿Qué nos toca hacer?: llamado a un cambio cultural y orientación para la adecuada canalización.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Prevención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Campaña Simplemente no lo aceptamos.</a:t>
            </a:r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Objetivo</a:t>
            </a:r>
            <a:endParaRPr lang="es-ES_tradnl" dirty="0"/>
          </a:p>
        </p:txBody>
      </p:sp>
      <p:sp>
        <p:nvSpPr>
          <p:cNvPr id="5" name="Rectángulo 4"/>
          <p:cNvSpPr/>
          <p:nvPr/>
        </p:nvSpPr>
        <p:spPr>
          <a:xfrm>
            <a:off x="288168" y="1371600"/>
            <a:ext cx="858100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 smtClean="0"/>
              <a:t>Modificar los factores culturales que facilitan la explotación sexual comercial infantil, de manera que los miembros de las comunidades donde tiene lugar ¡Simplemente no lo aceptemos!, protejamos a los niños, niñas y adolescentes en riesgo o víctimas de este flagelo y construyamos condiciones en las que toda persona menor de 18 años viva con dignidad</a:t>
            </a:r>
            <a:endParaRPr lang="es-ES_tradn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¿Quiénes?</a:t>
            </a:r>
            <a:endParaRPr lang="es-ES_tradnl" dirty="0"/>
          </a:p>
        </p:txBody>
      </p:sp>
      <p:sp>
        <p:nvSpPr>
          <p:cNvPr id="5" name="Rectángulo 4"/>
          <p:cNvSpPr/>
          <p:nvPr/>
        </p:nvSpPr>
        <p:spPr>
          <a:xfrm>
            <a:off x="396887" y="1371599"/>
            <a:ext cx="7518180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 smtClean="0"/>
              <a:t>Organizaciones sociales, </a:t>
            </a:r>
          </a:p>
          <a:p>
            <a:r>
              <a:rPr lang="es-ES" sz="3600" dirty="0" smtClean="0"/>
              <a:t>Académicos y académicas, </a:t>
            </a:r>
          </a:p>
          <a:p>
            <a:r>
              <a:rPr lang="es-ES" sz="3600" dirty="0" smtClean="0"/>
              <a:t>Religiosos y religiosas, </a:t>
            </a:r>
          </a:p>
          <a:p>
            <a:r>
              <a:rPr lang="es-ES" sz="3600" dirty="0" smtClean="0"/>
              <a:t>Trabajadores de los medios de comunicación, </a:t>
            </a:r>
          </a:p>
          <a:p>
            <a:r>
              <a:rPr lang="es-ES" sz="3600" dirty="0" smtClean="0"/>
              <a:t>Funcionarios públicos y tomadores de decisiones,</a:t>
            </a:r>
          </a:p>
          <a:p>
            <a:r>
              <a:rPr lang="es-ES" sz="3600" dirty="0" smtClean="0"/>
              <a:t>Empresarios,</a:t>
            </a:r>
          </a:p>
          <a:p>
            <a:r>
              <a:rPr lang="es-ES" sz="3600" dirty="0" smtClean="0"/>
              <a:t>Mujeres y hombres de todas las edades, 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Trascendencia</a:t>
            </a:r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309513" y="1371600"/>
            <a:ext cx="838889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 smtClean="0"/>
              <a:t>Referente para legisladores.</a:t>
            </a:r>
          </a:p>
          <a:p>
            <a:r>
              <a:rPr lang="es-MX" sz="4000" dirty="0" smtClean="0"/>
              <a:t>Referente en el caso Lydia Cacho.</a:t>
            </a:r>
          </a:p>
          <a:p>
            <a:r>
              <a:rPr lang="es-MX" sz="4000" dirty="0" smtClean="0"/>
              <a:t>Referente en el caso de violación en preescolares en Oaxaca.</a:t>
            </a:r>
          </a:p>
          <a:p>
            <a:r>
              <a:rPr lang="es-MX" sz="4000" dirty="0" smtClean="0"/>
              <a:t>Referente ante la explotación sexual por parte de ministros de culto.</a:t>
            </a:r>
            <a:endParaRPr lang="es-MX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Prevención: redes comunitarias de protección a la infancia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IPEC</a:t>
            </a:r>
          </a:p>
          <a:p>
            <a:r>
              <a:rPr lang="es-ES_tradnl" dirty="0" smtClean="0"/>
              <a:t>Busca generar consciencia en todos los adultos (familiares, maestros, médicos, vendedores, transportistas, empresarios, funcionarios públicos y niños, niñas y adolescentes) sobre la necesidad de que los niños, las niñas y los y las adolescentes vivan seguros. Esto a través de talleres para dar a conocer:</a:t>
            </a:r>
          </a:p>
          <a:p>
            <a:pPr>
              <a:buFontTx/>
              <a:buChar char="-"/>
            </a:pPr>
            <a:r>
              <a:rPr lang="es-ES_tradnl" dirty="0" smtClean="0"/>
              <a:t>Los daños que provoca el abuso y la explotación sexual en niñas, niños y adolescentes.</a:t>
            </a:r>
          </a:p>
          <a:p>
            <a:pPr>
              <a:buFontTx/>
              <a:buChar char="-"/>
            </a:pPr>
            <a:r>
              <a:rPr lang="es-ES_tradnl" dirty="0" smtClean="0"/>
              <a:t>Factores que lo favorecen</a:t>
            </a:r>
          </a:p>
          <a:p>
            <a:pPr>
              <a:buFontTx/>
              <a:buChar char="-"/>
            </a:pPr>
            <a:r>
              <a:rPr lang="es-ES_tradnl" dirty="0" smtClean="0"/>
              <a:t>Las modalidades de la explotación.</a:t>
            </a:r>
          </a:p>
          <a:p>
            <a:pPr>
              <a:buFontTx/>
              <a:buChar char="-"/>
            </a:pPr>
            <a:r>
              <a:rPr lang="es-ES_tradnl" dirty="0" smtClean="0"/>
              <a:t>Indicadores para la detección.</a:t>
            </a:r>
          </a:p>
          <a:p>
            <a:pPr>
              <a:buFontTx/>
              <a:buChar char="-"/>
            </a:pPr>
            <a:r>
              <a:rPr lang="es-ES_tradnl" dirty="0" smtClean="0"/>
              <a:t>¿Qué nos toca hacer?: llamado a un cambio cultural y orientación para la adecuada canalización.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¿Qué es la ESCNNA?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01383" y="2547938"/>
            <a:ext cx="7693329" cy="4119990"/>
          </a:xfrm>
        </p:spPr>
        <p:txBody>
          <a:bodyPr>
            <a:normAutofit fontScale="92500" lnSpcReduction="20000"/>
          </a:bodyPr>
          <a:lstStyle/>
          <a:p>
            <a:r>
              <a:rPr lang="es-ES_tradnl" b="1" i="1" dirty="0" err="1"/>
              <a:t>Según</a:t>
            </a:r>
            <a:r>
              <a:rPr lang="es-ES_tradnl" b="1" i="1" dirty="0"/>
              <a:t> la </a:t>
            </a:r>
            <a:r>
              <a:rPr lang="es-ES_tradnl" b="1" i="1" dirty="0" err="1"/>
              <a:t>Organización</a:t>
            </a:r>
            <a:r>
              <a:rPr lang="es-ES_tradnl" b="1" i="1" dirty="0"/>
              <a:t> Internacional del Trabajo (OIT), se </a:t>
            </a:r>
            <a:r>
              <a:rPr lang="es-ES_tradnl" b="1" i="1" dirty="0" err="1"/>
              <a:t>entendera</a:t>
            </a:r>
            <a:r>
              <a:rPr lang="es-ES_tradnl" b="1" i="1" dirty="0"/>
              <a:t>́ por </a:t>
            </a:r>
            <a:r>
              <a:rPr lang="es-ES_tradnl" b="1" i="1" dirty="0" err="1"/>
              <a:t>explotación</a:t>
            </a:r>
            <a:r>
              <a:rPr lang="es-ES_tradnl" b="1" i="1" dirty="0"/>
              <a:t> sexual comercial infantil (ESCI) </a:t>
            </a:r>
            <a:r>
              <a:rPr lang="es-ES_tradnl" b="1" i="1" dirty="0" smtClean="0"/>
              <a:t>una </a:t>
            </a:r>
            <a:r>
              <a:rPr lang="es-ES_tradnl" b="1" i="1" dirty="0" err="1"/>
              <a:t>violación</a:t>
            </a:r>
            <a:r>
              <a:rPr lang="es-ES_tradnl" b="1" i="1" dirty="0"/>
              <a:t> a los derechos humanos y una forma de </a:t>
            </a:r>
            <a:r>
              <a:rPr lang="es-ES_tradnl" b="1" i="1" dirty="0" err="1"/>
              <a:t>explotación</a:t>
            </a:r>
            <a:r>
              <a:rPr lang="es-ES_tradnl" b="1" i="1" dirty="0"/>
              <a:t> </a:t>
            </a:r>
            <a:r>
              <a:rPr lang="es-ES_tradnl" b="1" i="1" dirty="0" err="1"/>
              <a:t>económica</a:t>
            </a:r>
            <a:r>
              <a:rPr lang="es-ES_tradnl" b="1" i="1" dirty="0"/>
              <a:t> que ocurre cuando una persona o grupo de personas enganchan o utilizan a </a:t>
            </a:r>
            <a:r>
              <a:rPr lang="es-ES_tradnl" b="1" i="1" dirty="0" err="1"/>
              <a:t>niños</a:t>
            </a:r>
            <a:r>
              <a:rPr lang="es-ES_tradnl" b="1" i="1" dirty="0"/>
              <a:t>, </a:t>
            </a:r>
            <a:r>
              <a:rPr lang="es-ES_tradnl" b="1" i="1" dirty="0" err="1"/>
              <a:t>niñas</a:t>
            </a:r>
            <a:r>
              <a:rPr lang="es-ES_tradnl" b="1" i="1" dirty="0"/>
              <a:t> y adolescentes en actividades sexuales </a:t>
            </a:r>
            <a:r>
              <a:rPr lang="es-ES_tradnl" b="1" i="1" dirty="0" smtClean="0"/>
              <a:t>con </a:t>
            </a:r>
            <a:r>
              <a:rPr lang="es-ES_tradnl" b="1" i="1" dirty="0"/>
              <a:t>el objetivo de satisfacer sus intereses o los de terceras personas, a cambio de cualquier </a:t>
            </a:r>
            <a:r>
              <a:rPr lang="es-ES_tradnl" b="1" i="1" dirty="0" err="1"/>
              <a:t>remuneración</a:t>
            </a:r>
            <a:r>
              <a:rPr lang="es-ES_tradnl" b="1" i="1" dirty="0"/>
              <a:t>, sea </a:t>
            </a:r>
            <a:r>
              <a:rPr lang="es-ES_tradnl" b="1" i="1" dirty="0" err="1"/>
              <a:t>económica</a:t>
            </a:r>
            <a:r>
              <a:rPr lang="es-ES_tradnl" b="1" i="1" dirty="0"/>
              <a:t> o de otro tipo. Este organismo distingue cuatro modalidades: </a:t>
            </a:r>
            <a:endParaRPr lang="es-ES_tradnl" b="1" i="1" dirty="0" smtClean="0"/>
          </a:p>
          <a:p>
            <a:pPr marL="342900" indent="-342900">
              <a:buFontTx/>
              <a:buChar char="-"/>
            </a:pPr>
            <a:r>
              <a:rPr lang="es-ES_tradnl" b="1" i="1" dirty="0" smtClean="0"/>
              <a:t>relaciones </a:t>
            </a:r>
            <a:r>
              <a:rPr lang="es-ES_tradnl" b="1" i="1" dirty="0"/>
              <a:t>sexuales remuneradas, </a:t>
            </a:r>
            <a:endParaRPr lang="es-ES_tradnl" b="1" i="1" dirty="0" smtClean="0"/>
          </a:p>
          <a:p>
            <a:pPr marL="342900" indent="-342900">
              <a:buFontTx/>
              <a:buChar char="-"/>
            </a:pPr>
            <a:r>
              <a:rPr lang="es-ES_tradnl" b="1" i="1" dirty="0" err="1" smtClean="0"/>
              <a:t>pornografía</a:t>
            </a:r>
            <a:r>
              <a:rPr lang="es-ES_tradnl" b="1" i="1" dirty="0"/>
              <a:t>, </a:t>
            </a:r>
            <a:endParaRPr lang="es-ES_tradnl" b="1" i="1" dirty="0" smtClean="0"/>
          </a:p>
          <a:p>
            <a:pPr marL="342900" indent="-342900">
              <a:buFontTx/>
              <a:buChar char="-"/>
            </a:pPr>
            <a:r>
              <a:rPr lang="es-ES_tradnl" b="1" i="1" dirty="0" smtClean="0"/>
              <a:t>turismo </a:t>
            </a:r>
            <a:r>
              <a:rPr lang="es-ES_tradnl" b="1" i="1" dirty="0"/>
              <a:t>sexual y </a:t>
            </a:r>
            <a:endParaRPr lang="es-ES_tradnl" b="1" i="1" dirty="0" smtClean="0"/>
          </a:p>
          <a:p>
            <a:pPr marL="342900" indent="-342900">
              <a:buFontTx/>
              <a:buChar char="-"/>
            </a:pPr>
            <a:r>
              <a:rPr lang="es-ES_tradnl" b="1" i="1" dirty="0" err="1" smtClean="0"/>
              <a:t>tráfico</a:t>
            </a:r>
            <a:r>
              <a:rPr lang="es-ES_tradnl" b="1" i="1" dirty="0" smtClean="0"/>
              <a:t> </a:t>
            </a:r>
            <a:r>
              <a:rPr lang="es-ES_tradnl" b="1" i="1" dirty="0"/>
              <a:t>de personas menores de edad para actividades sexuales. Se estima que 80% de las </a:t>
            </a:r>
            <a:r>
              <a:rPr lang="es-ES_tradnl" b="1" i="1" dirty="0" err="1"/>
              <a:t>víctimas</a:t>
            </a:r>
            <a:r>
              <a:rPr lang="es-ES_tradnl" b="1" i="1" dirty="0"/>
              <a:t> son </a:t>
            </a:r>
            <a:r>
              <a:rPr lang="es-ES_tradnl" b="1" i="1" dirty="0" err="1"/>
              <a:t>niñas</a:t>
            </a:r>
            <a:r>
              <a:rPr lang="es-ES_tradnl" b="1" i="1" dirty="0"/>
              <a:t> entre 10 y 14 </a:t>
            </a:r>
            <a:r>
              <a:rPr lang="es-ES_tradnl" b="1" i="1" dirty="0" err="1"/>
              <a:t>años</a:t>
            </a:r>
            <a:r>
              <a:rPr lang="es-ES_tradnl" i="1" dirty="0"/>
              <a:t>. </a:t>
            </a:r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8597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Cuarta etapa: suma de voluntades latinoamericanas (2009)</a:t>
            </a:r>
            <a:endParaRPr lang="es-ES_tradnl" dirty="0"/>
          </a:p>
        </p:txBody>
      </p:sp>
      <p:sp>
        <p:nvSpPr>
          <p:cNvPr id="13" name="Marcador de contenido 1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ES_tradnl" dirty="0" smtClean="0"/>
              <a:t>Desde el Centro Antonio de Montesinos:</a:t>
            </a:r>
          </a:p>
          <a:p>
            <a:pPr>
              <a:buFontTx/>
              <a:buChar char="-"/>
            </a:pPr>
            <a:r>
              <a:rPr lang="es-ES_tradnl" dirty="0" smtClean="0"/>
              <a:t>Realizamos una investigación que se publicó con el nombre de Acceso a la justicia para víctimas de trata y explotación sexual comercial, que incluyó la elaboración de indicadores para el acceso a la justicia, con fondos del INMUJERES y CONACYT.</a:t>
            </a:r>
          </a:p>
          <a:p>
            <a:pPr>
              <a:buFontTx/>
              <a:buChar char="-"/>
            </a:pPr>
            <a:r>
              <a:rPr lang="es-ES_tradnl" dirty="0" smtClean="0"/>
              <a:t>Llevamos a cabo, con la Universidad Iberoamericana, el II Congreso Latinoamericano contra la Trata de Personas, con énfasis en migración y derechos de las mujeres.</a:t>
            </a:r>
          </a:p>
          <a:p>
            <a:pPr>
              <a:buFontTx/>
              <a:buChar char="-"/>
            </a:pPr>
            <a:r>
              <a:rPr lang="es-ES_tradnl" dirty="0" smtClean="0"/>
              <a:t>Como resultado nace el Observatorio Latinoamericano contra la Trata de Personas: </a:t>
            </a:r>
            <a:r>
              <a:rPr lang="es-ES_tradnl" dirty="0" err="1" smtClean="0"/>
              <a:t>ObservaLAtrata</a:t>
            </a:r>
            <a:r>
              <a:rPr lang="es-ES_tradnl" dirty="0" smtClean="0"/>
              <a:t>. Ya tuvo lugar el III Congreso y se prepara actualmente el IV. Avanza la generación de indicadores.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Quinta etapa: punto de partida</a:t>
            </a:r>
            <a:endParaRPr lang="es-ES_tradnl" dirty="0"/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_tradnl" b="1" dirty="0" smtClean="0"/>
              <a:t>73. No existe un eficaz sistema de protección y asistencia a los niños y adolescentes que han sido víctimas de los delitos de explotación sexual o trata en cualquiera de sus formas. Son casi inexistentes los programas de rehabilitación o reintegración social. Esta ausencia de servicios de asistencia por parte del Estado o de sectores no gubernamentales a niños y niñas víctimas de explotación sexual y de trata, bien a mano del Estado o de sectores no gubernamentales, se vuelve una causa de </a:t>
            </a:r>
            <a:r>
              <a:rPr lang="es-ES_tradnl" b="1" dirty="0" err="1" smtClean="0"/>
              <a:t>revictimización</a:t>
            </a:r>
            <a:r>
              <a:rPr lang="es-ES_tradnl" b="1" dirty="0" smtClean="0"/>
              <a:t>. Estos programas no han alcanzado el número necesario para hacer frente a la situación actual y los existentes están dirigidos a víctimas de violencia doméstica, los que si bien presentan algunos puntos similares, no tienen la especialización requerida para este tipo de asistencia a graves daños psicológicos, físicos y afectivos sufridos. Esto puede causar que las víctimas de explotación sexual y trata sean muy vulnerables a las mismas o nuevas redes de explotadores </a:t>
            </a:r>
            <a:r>
              <a:rPr lang="es-ES_tradnl" b="1" dirty="0" err="1" smtClean="0"/>
              <a:t>ytratantes</a:t>
            </a:r>
            <a:r>
              <a:rPr lang="es-ES_tradnl" b="1" dirty="0" smtClean="0"/>
              <a:t>, conocedores de su debilidad. (Juan Miguel Petit. Relator de Naciones Unidas. Visita a México 2008)</a:t>
            </a: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Nacimiento de Día (Derechos de la Infancia y la Adolescencia)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A algunas nunca nos dejó en paz el Informe del Relator de Naciones Unidas, Juan Miguel Petit.</a:t>
            </a:r>
          </a:p>
          <a:p>
            <a:r>
              <a:rPr lang="es-ES_tradnl" dirty="0" smtClean="0"/>
              <a:t>Conformamos “Derechos de la Infancia y la Adolescencia” con el objetivo de generar una opción para niñas, niños y adolescentes en condiciones de explotación sexual comercial.</a:t>
            </a:r>
          </a:p>
          <a:p>
            <a:r>
              <a:rPr lang="es-ES_tradnl" dirty="0" smtClean="0"/>
              <a:t>ONG Raíces de Chile invita a una estancia para conocer su metodología.</a:t>
            </a:r>
          </a:p>
          <a:p>
            <a:r>
              <a:rPr lang="es-ES_tradnl" dirty="0" smtClean="0"/>
              <a:t>Se abre la casa Día (2010) con el apoyo de 2 miembros del Consejo y </a:t>
            </a:r>
            <a:r>
              <a:rPr lang="es-ES_tradnl" dirty="0" err="1" smtClean="0"/>
              <a:t>Pórticus</a:t>
            </a:r>
            <a:r>
              <a:rPr lang="es-ES_tradnl" dirty="0" smtClean="0"/>
              <a:t>.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Al fin, un trabajo integral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Se diseña un proyecto que incluye:</a:t>
            </a:r>
          </a:p>
          <a:p>
            <a:pPr>
              <a:buNone/>
            </a:pPr>
            <a:r>
              <a:rPr lang="es-ES_tradnl" dirty="0" smtClean="0"/>
              <a:t>- Elaboración de protocolos de atención a sobrevivientes para funcionarios públicos, policías, peritos y ministerios públicos, personal de educación y personal de salud.</a:t>
            </a:r>
          </a:p>
          <a:p>
            <a:pPr>
              <a:buFontTx/>
              <a:buChar char="-"/>
            </a:pPr>
            <a:r>
              <a:rPr lang="es-ES_tradnl" dirty="0" smtClean="0"/>
              <a:t>Redes comunitarias de protección a la Infancia con autoridades federales (1er. Año) y estatales (2º. Año), además de un alto número de escuelas gracias al trabajo con el Sindicato Nacional de Educación.</a:t>
            </a:r>
          </a:p>
          <a:p>
            <a:pPr>
              <a:buFontTx/>
              <a:buChar char="-"/>
            </a:pPr>
            <a:r>
              <a:rPr lang="es-ES_tradnl" dirty="0" smtClean="0"/>
              <a:t>Campaña “Simplemente no lo aceptamos” en los medios de comunicación.</a:t>
            </a:r>
          </a:p>
          <a:p>
            <a:pPr>
              <a:buFontTx/>
              <a:buChar char="-"/>
            </a:pPr>
            <a:r>
              <a:rPr lang="es-ES_tradnl" dirty="0" smtClean="0"/>
              <a:t>Atención a niñas, niños y adolescentes sobrevivientes.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Pendientes: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Capacitación a médicos.</a:t>
            </a:r>
          </a:p>
          <a:p>
            <a:r>
              <a:rPr lang="es-ES_tradnl" dirty="0" smtClean="0"/>
              <a:t>Mayor número de canalizaciones.</a:t>
            </a:r>
          </a:p>
          <a:p>
            <a:r>
              <a:rPr lang="es-ES_tradnl" dirty="0" smtClean="0"/>
              <a:t>No se cuenta con un o una abogada para incluir la garantía del derecho a la justicia.</a:t>
            </a:r>
          </a:p>
          <a:p>
            <a:r>
              <a:rPr lang="es-ES_tradnl" dirty="0" smtClean="0"/>
              <a:t>Acceso a mayor número de niñas y niños actualmente explotados.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Obstáculos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No ha sido posible capacitar del todo al equipo responsable de Casa Día y cada caso es un desafío.</a:t>
            </a:r>
          </a:p>
          <a:p>
            <a:r>
              <a:rPr lang="es-ES_tradnl" dirty="0" smtClean="0"/>
              <a:t>LA INSEGURIDAD hace muy peligroso el acceso a quienes actualmente son víctimas.</a:t>
            </a:r>
          </a:p>
          <a:p>
            <a:r>
              <a:rPr lang="es-ES_tradnl" dirty="0" smtClean="0"/>
              <a:t>Se acordó mover la casa a Chiapas, en la frontera con Guatemala, porque esperamos tener mejores condiciones para la seguridad. 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Pobreza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74661" y="2547937"/>
            <a:ext cx="8320052" cy="4161087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s-ES_tradnl" sz="2500" b="1" dirty="0" smtClean="0"/>
              <a:t>la </a:t>
            </a:r>
            <a:r>
              <a:rPr lang="es-ES_tradnl" sz="2500" b="1" dirty="0"/>
              <a:t>venta principalmente de </a:t>
            </a:r>
            <a:r>
              <a:rPr lang="es-ES_tradnl" sz="2500" b="1" dirty="0" err="1"/>
              <a:t>niñas</a:t>
            </a:r>
            <a:r>
              <a:rPr lang="es-ES_tradnl" sz="2500" b="1" dirty="0"/>
              <a:t> de zonas rurales; </a:t>
            </a:r>
            <a:endParaRPr lang="es-ES_tradnl" sz="2500" b="1" dirty="0" smtClean="0"/>
          </a:p>
          <a:p>
            <a:pPr marL="342900" indent="-342900">
              <a:buFontTx/>
              <a:buChar char="-"/>
            </a:pPr>
            <a:r>
              <a:rPr lang="es-ES_tradnl" sz="2500" b="1" dirty="0" smtClean="0"/>
              <a:t>la </a:t>
            </a:r>
            <a:r>
              <a:rPr lang="es-ES_tradnl" sz="2500" b="1" dirty="0"/>
              <a:t>presencia en </a:t>
            </a:r>
            <a:r>
              <a:rPr lang="es-ES_tradnl" sz="2500" b="1" dirty="0" err="1"/>
              <a:t>México</a:t>
            </a:r>
            <a:r>
              <a:rPr lang="es-ES_tradnl" sz="2500" b="1" dirty="0"/>
              <a:t> de adolescentes provenientes de </a:t>
            </a:r>
            <a:r>
              <a:rPr lang="es-ES_tradnl" sz="2500" b="1" dirty="0" err="1"/>
              <a:t>Centroamérica</a:t>
            </a:r>
            <a:r>
              <a:rPr lang="es-ES_tradnl" sz="2500" b="1" dirty="0"/>
              <a:t>, y </a:t>
            </a:r>
            <a:endParaRPr lang="es-ES_tradnl" sz="2500" b="1" dirty="0" smtClean="0"/>
          </a:p>
          <a:p>
            <a:pPr marL="342900" indent="-342900">
              <a:buFontTx/>
              <a:buChar char="-"/>
            </a:pPr>
            <a:r>
              <a:rPr lang="es-ES_tradnl" sz="2500" b="1" dirty="0" smtClean="0"/>
              <a:t>la </a:t>
            </a:r>
            <a:r>
              <a:rPr lang="es-ES_tradnl" sz="2500" b="1" dirty="0" err="1"/>
              <a:t>dinámica</a:t>
            </a:r>
            <a:r>
              <a:rPr lang="es-ES_tradnl" sz="2500" b="1" dirty="0"/>
              <a:t> de intercambios de servicios sexuales por comida, un lugar donde dormir, juguetes o cualquier otro satisfactor </a:t>
            </a:r>
            <a:r>
              <a:rPr lang="es-ES_tradnl" sz="2500" b="1" dirty="0" err="1"/>
              <a:t>básico</a:t>
            </a:r>
            <a:r>
              <a:rPr lang="es-ES_tradnl" sz="2500" b="1" dirty="0"/>
              <a:t>, incluso caricias, que se establece entre </a:t>
            </a:r>
            <a:r>
              <a:rPr lang="es-ES_tradnl" sz="2500" b="1" dirty="0" err="1"/>
              <a:t>niñas</a:t>
            </a:r>
            <a:r>
              <a:rPr lang="es-ES_tradnl" sz="2500" b="1" dirty="0"/>
              <a:t> y </a:t>
            </a:r>
            <a:r>
              <a:rPr lang="es-ES_tradnl" sz="2500" b="1" dirty="0" err="1"/>
              <a:t>niños</a:t>
            </a:r>
            <a:r>
              <a:rPr lang="es-ES_tradnl" sz="2500" b="1" dirty="0"/>
              <a:t> en </a:t>
            </a:r>
            <a:r>
              <a:rPr lang="es-ES_tradnl" sz="2500" b="1" dirty="0" err="1"/>
              <a:t>situación</a:t>
            </a:r>
            <a:r>
              <a:rPr lang="es-ES_tradnl" sz="2500" b="1" dirty="0"/>
              <a:t> de calle y adultos. </a:t>
            </a:r>
          </a:p>
          <a:p>
            <a:r>
              <a:rPr lang="es-ES_tradnl" dirty="0" smtClean="0"/>
              <a:t>La ESCNNA aumenta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12978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ESCNNA y exclusión social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2467" y="2547937"/>
            <a:ext cx="8402246" cy="4078893"/>
          </a:xfrm>
        </p:spPr>
        <p:txBody>
          <a:bodyPr>
            <a:normAutofit lnSpcReduction="10000"/>
          </a:bodyPr>
          <a:lstStyle/>
          <a:p>
            <a:pPr marL="342900" indent="-342900">
              <a:buFontTx/>
              <a:buChar char="-"/>
            </a:pPr>
            <a:r>
              <a:rPr lang="es-ES_tradnl" sz="2600" b="1" dirty="0" err="1" smtClean="0"/>
              <a:t>Negación</a:t>
            </a:r>
            <a:r>
              <a:rPr lang="es-ES_tradnl" sz="2600" b="1" dirty="0" smtClean="0"/>
              <a:t> </a:t>
            </a:r>
            <a:r>
              <a:rPr lang="es-ES_tradnl" sz="2600" b="1" dirty="0"/>
              <a:t>para amplios sectores de la </a:t>
            </a:r>
            <a:r>
              <a:rPr lang="es-ES_tradnl" sz="2600" b="1" dirty="0" err="1"/>
              <a:t>población</a:t>
            </a:r>
            <a:r>
              <a:rPr lang="es-ES_tradnl" sz="2600" b="1" dirty="0"/>
              <a:t> a la </a:t>
            </a:r>
            <a:r>
              <a:rPr lang="es-ES_tradnl" sz="2600" b="1" dirty="0" err="1"/>
              <a:t>participación</a:t>
            </a:r>
            <a:r>
              <a:rPr lang="es-ES_tradnl" sz="2600" b="1" dirty="0"/>
              <a:t> en la vida social, </a:t>
            </a:r>
            <a:r>
              <a:rPr lang="es-ES_tradnl" sz="2600" b="1" dirty="0" err="1"/>
              <a:t>económica</a:t>
            </a:r>
            <a:r>
              <a:rPr lang="es-ES_tradnl" sz="2600" b="1" dirty="0"/>
              <a:t>, </a:t>
            </a:r>
            <a:r>
              <a:rPr lang="es-ES_tradnl" sz="2600" b="1" dirty="0" err="1"/>
              <a:t>política</a:t>
            </a:r>
            <a:r>
              <a:rPr lang="es-ES_tradnl" sz="2600" b="1" dirty="0"/>
              <a:t> y cultural. </a:t>
            </a:r>
            <a:endParaRPr lang="es-ES_tradnl" sz="2600" b="1" dirty="0" smtClean="0"/>
          </a:p>
          <a:p>
            <a:pPr marL="342900" indent="-342900">
              <a:buFontTx/>
              <a:buChar char="-"/>
            </a:pPr>
            <a:r>
              <a:rPr lang="es-ES_tradnl" sz="2600" b="1" dirty="0" smtClean="0"/>
              <a:t>Incapacidad </a:t>
            </a:r>
            <a:r>
              <a:rPr lang="es-ES_tradnl" sz="2600" b="1" dirty="0"/>
              <a:t>de la sociedad del siglo XXI para proporcionar oportunidades iguales a todos sus miembros, de manera que puedan beneficiarse del desarrollo. </a:t>
            </a:r>
          </a:p>
          <a:p>
            <a:r>
              <a:rPr lang="es-ES_tradnl" sz="2600" b="1" dirty="0" smtClean="0"/>
              <a:t>- </a:t>
            </a:r>
            <a:r>
              <a:rPr lang="es-ES_tradnl" sz="2600" b="1" dirty="0" err="1" smtClean="0"/>
              <a:t>Negación</a:t>
            </a:r>
            <a:r>
              <a:rPr lang="es-ES_tradnl" sz="2600" b="1" dirty="0" smtClean="0"/>
              <a:t> de todos los derechos humanos, </a:t>
            </a:r>
            <a:r>
              <a:rPr lang="es-ES_tradnl" sz="2600" b="1" dirty="0"/>
              <a:t>lo cual –</a:t>
            </a:r>
            <a:r>
              <a:rPr lang="es-ES_tradnl" sz="2600" b="1" dirty="0" err="1"/>
              <a:t>además</a:t>
            </a:r>
            <a:r>
              <a:rPr lang="es-ES_tradnl" sz="2600" b="1" dirty="0"/>
              <a:t> de impedir el desarrollo– alimenta la </a:t>
            </a:r>
            <a:r>
              <a:rPr lang="es-ES_tradnl" sz="2600" b="1" dirty="0" err="1"/>
              <a:t>frustración</a:t>
            </a:r>
            <a:r>
              <a:rPr lang="es-ES_tradnl" sz="2600" b="1" dirty="0"/>
              <a:t> y el descontento social y </a:t>
            </a:r>
            <a:r>
              <a:rPr lang="es-ES_tradnl" sz="2600" b="1" dirty="0" err="1"/>
              <a:t>político</a:t>
            </a:r>
            <a:r>
              <a:rPr lang="es-ES_tradnl" sz="2600" b="1" dirty="0"/>
              <a:t>. </a:t>
            </a:r>
          </a:p>
          <a:p>
            <a:endParaRPr lang="es-ES_tradnl" sz="2600" b="1" dirty="0"/>
          </a:p>
        </p:txBody>
      </p:sp>
    </p:spTree>
    <p:extLst>
      <p:ext uri="{BB962C8B-B14F-4D97-AF65-F5344CB8AC3E}">
        <p14:creationId xmlns:p14="http://schemas.microsoft.com/office/powerpoint/2010/main" val="2011327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Exclusión social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39047" y="2547938"/>
            <a:ext cx="8155666" cy="4310062"/>
          </a:xfrm>
        </p:spPr>
        <p:txBody>
          <a:bodyPr>
            <a:normAutofit lnSpcReduction="10000"/>
          </a:bodyPr>
          <a:lstStyle/>
          <a:p>
            <a:r>
              <a:rPr lang="es-ES_tradnl" dirty="0"/>
              <a:t>1. Es multidimensional. </a:t>
            </a:r>
          </a:p>
          <a:p>
            <a:r>
              <a:rPr lang="es-ES_tradnl" dirty="0"/>
              <a:t>2. La </a:t>
            </a:r>
            <a:r>
              <a:rPr lang="es-ES_tradnl" dirty="0" err="1"/>
              <a:t>exclusión</a:t>
            </a:r>
            <a:r>
              <a:rPr lang="es-ES_tradnl" dirty="0"/>
              <a:t> social conlleva una </a:t>
            </a:r>
            <a:r>
              <a:rPr lang="es-ES_tradnl" dirty="0" err="1"/>
              <a:t>dinámica</a:t>
            </a:r>
            <a:r>
              <a:rPr lang="es-ES_tradnl" dirty="0"/>
              <a:t> acumulativa de desventajas, tanto materiales como no materiales. </a:t>
            </a:r>
            <a:endParaRPr lang="es-ES_tradnl" dirty="0" smtClean="0"/>
          </a:p>
          <a:p>
            <a:r>
              <a:rPr lang="es-ES_tradnl" dirty="0" smtClean="0"/>
              <a:t>3.- </a:t>
            </a:r>
            <a:r>
              <a:rPr lang="es-ES_tradnl" dirty="0"/>
              <a:t>implica carencia de recursos financieros, aunque no se limita a ello. </a:t>
            </a:r>
          </a:p>
          <a:p>
            <a:r>
              <a:rPr lang="es-ES_tradnl" dirty="0"/>
              <a:t>4. Quienes enfrentan la </a:t>
            </a:r>
            <a:r>
              <a:rPr lang="es-ES_tradnl" dirty="0" err="1"/>
              <a:t>exclusión</a:t>
            </a:r>
            <a:r>
              <a:rPr lang="es-ES_tradnl" dirty="0"/>
              <a:t> viven con sentimientos de impotencia, desesperanza, aislamiento y </a:t>
            </a:r>
            <a:r>
              <a:rPr lang="es-ES_tradnl" dirty="0" err="1"/>
              <a:t>pérdida</a:t>
            </a:r>
            <a:r>
              <a:rPr lang="es-ES_tradnl" dirty="0"/>
              <a:t> de la dignidad. </a:t>
            </a:r>
          </a:p>
          <a:p>
            <a:r>
              <a:rPr lang="es-ES_tradnl" dirty="0"/>
              <a:t>5. La red social deficiente es causa y consecuencia. </a:t>
            </a:r>
          </a:p>
          <a:p>
            <a:r>
              <a:rPr lang="es-ES_tradnl" dirty="0"/>
              <a:t>6. La </a:t>
            </a:r>
            <a:r>
              <a:rPr lang="es-ES_tradnl" dirty="0" err="1"/>
              <a:t>exclusión</a:t>
            </a:r>
            <a:r>
              <a:rPr lang="es-ES_tradnl" dirty="0"/>
              <a:t> social incluye fuertes dificultades para acceder a bienes, servicios, oportunidades y derechos reconocidos como necesarios para garantizar la dignidad </a:t>
            </a:r>
          </a:p>
          <a:p>
            <a:r>
              <a:rPr lang="es-ES_tradnl" dirty="0"/>
              <a:t>humana, debido tanto a factores externos como a condiciones subjetivas. </a:t>
            </a:r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92369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Exclusión social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15757" y="2547938"/>
            <a:ext cx="8278956" cy="4119990"/>
          </a:xfrm>
        </p:spPr>
        <p:txBody>
          <a:bodyPr/>
          <a:lstStyle/>
          <a:p>
            <a:r>
              <a:rPr lang="es-ES_tradnl" sz="2600" b="1" dirty="0"/>
              <a:t>7. La </a:t>
            </a:r>
            <a:r>
              <a:rPr lang="es-ES_tradnl" sz="2600" b="1" dirty="0" err="1"/>
              <a:t>exclusión</a:t>
            </a:r>
            <a:r>
              <a:rPr lang="es-ES_tradnl" sz="2600" b="1" dirty="0"/>
              <a:t> social implica, por lo tanto, la </a:t>
            </a:r>
            <a:r>
              <a:rPr lang="es-ES_tradnl" sz="2600" b="1" dirty="0" err="1"/>
              <a:t>negación</a:t>
            </a:r>
            <a:r>
              <a:rPr lang="es-ES_tradnl" sz="2600" b="1" dirty="0"/>
              <a:t> del ejercicio de los derechos civiles, </a:t>
            </a:r>
            <a:r>
              <a:rPr lang="es-ES_tradnl" sz="2600" b="1" dirty="0" err="1"/>
              <a:t>políticos</a:t>
            </a:r>
            <a:r>
              <a:rPr lang="es-ES_tradnl" sz="2600" b="1" dirty="0"/>
              <a:t> y sociales que cualquier sistema </a:t>
            </a:r>
            <a:r>
              <a:rPr lang="es-ES_tradnl" sz="2600" b="1" dirty="0" err="1"/>
              <a:t>democrático</a:t>
            </a:r>
            <a:r>
              <a:rPr lang="es-ES_tradnl" sz="2600" b="1" dirty="0"/>
              <a:t> debe garantizar a todos(as) los(as) ciudadanos(as). </a:t>
            </a:r>
            <a:endParaRPr lang="es-ES_tradnl" sz="2600" b="1" dirty="0" smtClean="0"/>
          </a:p>
          <a:p>
            <a:r>
              <a:rPr lang="es-ES_tradnl" sz="2600" b="1" dirty="0"/>
              <a:t>8. </a:t>
            </a:r>
            <a:r>
              <a:rPr lang="es-ES_tradnl" sz="2600" b="1" dirty="0" err="1"/>
              <a:t>Según</a:t>
            </a:r>
            <a:r>
              <a:rPr lang="es-ES_tradnl" sz="2600" b="1" dirty="0"/>
              <a:t> diversos investigadores, “la </a:t>
            </a:r>
            <a:r>
              <a:rPr lang="es-ES_tradnl" sz="2600" b="1" dirty="0" err="1"/>
              <a:t>exclusión</a:t>
            </a:r>
            <a:r>
              <a:rPr lang="es-ES_tradnl" sz="2600" b="1" dirty="0"/>
              <a:t> social genera y se refuerza con las etiquetas, los estereotipos y la </a:t>
            </a:r>
            <a:r>
              <a:rPr lang="es-ES_tradnl" sz="2600" b="1" dirty="0" err="1"/>
              <a:t>estigmatización</a:t>
            </a:r>
            <a:r>
              <a:rPr lang="es-ES_tradnl" sz="2600" b="1" dirty="0"/>
              <a:t>, mientras que bajo ciertas circunstancias se refiere </a:t>
            </a:r>
            <a:r>
              <a:rPr lang="es-ES_tradnl" sz="2600" b="1" dirty="0" err="1"/>
              <a:t>también</a:t>
            </a:r>
            <a:r>
              <a:rPr lang="es-ES_tradnl" sz="2600" b="1" dirty="0"/>
              <a:t> a los prejuicios y a la </a:t>
            </a:r>
            <a:r>
              <a:rPr lang="es-ES_tradnl" sz="2600" b="1" dirty="0" err="1"/>
              <a:t>discriminación</a:t>
            </a:r>
            <a:r>
              <a:rPr lang="es-ES_tradnl" sz="2600" b="1" dirty="0"/>
              <a:t>”.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66113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Primera etapa: acercamiento</a:t>
            </a:r>
            <a:br>
              <a:rPr lang="es-ES_tradnl" dirty="0" smtClean="0"/>
            </a:br>
            <a:r>
              <a:rPr lang="es-ES_tradnl" dirty="0" smtClean="0"/>
              <a:t>(2005)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Conversación</a:t>
            </a:r>
          </a:p>
          <a:p>
            <a:r>
              <a:rPr lang="es-ES_tradnl" dirty="0" smtClean="0"/>
              <a:t>Diálogo con autoridades de la Ciudad de México</a:t>
            </a:r>
          </a:p>
          <a:p>
            <a:r>
              <a:rPr lang="es-ES_tradnl" dirty="0" smtClean="0"/>
              <a:t>Equipo de investigadores-asesores</a:t>
            </a:r>
          </a:p>
          <a:p>
            <a:r>
              <a:rPr lang="es-ES_tradnl" dirty="0" smtClean="0"/>
              <a:t>Investigación:</a:t>
            </a:r>
          </a:p>
          <a:p>
            <a:pPr>
              <a:buFontTx/>
              <a:buChar char="-"/>
            </a:pPr>
            <a:r>
              <a:rPr lang="es-ES_tradnl" dirty="0" smtClean="0"/>
              <a:t>Revisión de lo existente</a:t>
            </a:r>
          </a:p>
          <a:p>
            <a:pPr>
              <a:buFontTx/>
              <a:buChar char="-"/>
            </a:pPr>
            <a:r>
              <a:rPr lang="es-ES_tradnl" dirty="0" smtClean="0"/>
              <a:t>Diseño</a:t>
            </a:r>
          </a:p>
          <a:p>
            <a:pPr>
              <a:buFontTx/>
              <a:buChar char="-"/>
            </a:pPr>
            <a:r>
              <a:rPr lang="es-ES_tradnl" dirty="0" smtClean="0"/>
              <a:t>Entrevistas</a:t>
            </a:r>
          </a:p>
          <a:p>
            <a:pPr>
              <a:buFontTx/>
              <a:buChar char="-"/>
            </a:pPr>
            <a:r>
              <a:rPr lang="es-ES_tradnl" dirty="0" smtClean="0"/>
              <a:t>Diagnóstico</a:t>
            </a:r>
          </a:p>
          <a:p>
            <a:pPr>
              <a:buFontTx/>
              <a:buChar char="-"/>
            </a:pPr>
            <a:r>
              <a:rPr lang="es-ES_tradnl" dirty="0" smtClean="0"/>
              <a:t>Informe de la Comisión de Derechos Humanos del Distrito Federal.</a:t>
            </a:r>
          </a:p>
          <a:p>
            <a:pPr>
              <a:buFontTx/>
              <a:buChar char="-"/>
            </a:pP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Segunda etapa: opciones fuera de México (2006)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CEDAT (organización civil), OIT (organismo internacional) e INDESOL (organismo gubernamental)</a:t>
            </a:r>
          </a:p>
          <a:p>
            <a:r>
              <a:rPr lang="es-ES_tradnl" dirty="0" smtClean="0"/>
              <a:t>II Investigación:</a:t>
            </a:r>
          </a:p>
          <a:p>
            <a:pPr>
              <a:buFontTx/>
              <a:buChar char="-"/>
            </a:pPr>
            <a:r>
              <a:rPr lang="es-ES_tradnl" dirty="0" smtClean="0"/>
              <a:t>Norteamérica: Sage-Project.</a:t>
            </a:r>
          </a:p>
          <a:p>
            <a:pPr>
              <a:buFontTx/>
              <a:buChar char="-"/>
            </a:pPr>
            <a:r>
              <a:rPr lang="es-ES_tradnl" dirty="0" smtClean="0"/>
              <a:t>Centroamérica: Costa Rica.</a:t>
            </a:r>
          </a:p>
          <a:p>
            <a:pPr>
              <a:buFontTx/>
              <a:buChar char="-"/>
            </a:pPr>
            <a:r>
              <a:rPr lang="es-ES_tradnl" dirty="0" smtClean="0"/>
              <a:t>Sudamérica: Argentina y Paraguay.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Tercera etapa: nacimiento de Infancia Común (Dic. 2006 hasta ahora)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Nace sin la pretensión de la atención directa a niñas, niños y adolescentes víctimas.</a:t>
            </a:r>
          </a:p>
          <a:p>
            <a:r>
              <a:rPr lang="es-ES_tradnl" dirty="0" smtClean="0"/>
              <a:t>Opta por intentar ir a la raíz del problema y generar un movimiento social en contra de la ESCNNA.</a:t>
            </a:r>
          </a:p>
          <a:p>
            <a:r>
              <a:rPr lang="es-ES_tradnl" dirty="0" smtClean="0"/>
              <a:t>3 ámbitos de acción:</a:t>
            </a:r>
          </a:p>
          <a:p>
            <a:pPr>
              <a:buFontTx/>
              <a:buChar char="-"/>
            </a:pPr>
            <a:r>
              <a:rPr lang="es-ES_tradnl" dirty="0" smtClean="0"/>
              <a:t>La formación de cuadros.</a:t>
            </a:r>
          </a:p>
          <a:p>
            <a:pPr>
              <a:buFontTx/>
              <a:buChar char="-"/>
            </a:pPr>
            <a:r>
              <a:rPr lang="es-ES_tradnl" dirty="0" smtClean="0"/>
              <a:t>El diseño de una agenda de política pública.</a:t>
            </a:r>
          </a:p>
          <a:p>
            <a:pPr>
              <a:buFontTx/>
              <a:buChar char="-"/>
            </a:pPr>
            <a:r>
              <a:rPr lang="es-ES_tradnl" dirty="0" smtClean="0"/>
              <a:t>La prevención, que incluye campañas y </a:t>
            </a:r>
            <a:r>
              <a:rPr lang="es-ES" dirty="0" smtClean="0"/>
              <a:t>la conformación de redes comunitarias de protección a la infancia, alternativas a las redes delictivas que se benefician de la ESCI.</a:t>
            </a:r>
            <a:endParaRPr lang="es-MX" dirty="0" smtClean="0"/>
          </a:p>
          <a:p>
            <a:pPr>
              <a:buFontTx/>
              <a:buChar char="-"/>
            </a:pPr>
            <a:r>
              <a:rPr lang="es-ES_tradnl" dirty="0" smtClean="0"/>
              <a:t>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Equidad.thmx</Template>
  <TotalTime>307</TotalTime>
  <Words>1757</Words>
  <Application>Microsoft Macintosh PowerPoint</Application>
  <PresentationFormat>Presentación en pantalla (4:3)</PresentationFormat>
  <Paragraphs>125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Calibri</vt:lpstr>
      <vt:lpstr>Franklin Gothic Book</vt:lpstr>
      <vt:lpstr>Perpetua</vt:lpstr>
      <vt:lpstr>Wingdings 2</vt:lpstr>
      <vt:lpstr>Equidad</vt:lpstr>
      <vt:lpstr>TRABAJO CONTRA LA EXPLOTACIÓN SEXUAL COMERCIAL DE NIÑAS, NIÑOS Y ADOLESCENTES EN MÉXICO</vt:lpstr>
      <vt:lpstr>¿Qué es la ESCNNA?</vt:lpstr>
      <vt:lpstr>Pobreza</vt:lpstr>
      <vt:lpstr>ESCNNA y exclusión social</vt:lpstr>
      <vt:lpstr>Exclusión social</vt:lpstr>
      <vt:lpstr>Exclusión social</vt:lpstr>
      <vt:lpstr>Primera etapa: acercamiento (2005)</vt:lpstr>
      <vt:lpstr>Segunda etapa: opciones fuera de México (2006)</vt:lpstr>
      <vt:lpstr>Tercera etapa: nacimiento de Infancia Común (Dic. 2006 hasta ahora)</vt:lpstr>
      <vt:lpstr>Presentación de PowerPoint</vt:lpstr>
      <vt:lpstr>Presentación de PowerPoint</vt:lpstr>
      <vt:lpstr>Formación de cuadros</vt:lpstr>
      <vt:lpstr>Importancia de la agenda de política pública</vt:lpstr>
      <vt:lpstr>Prevención: redes comunitarias de protección a la infancia</vt:lpstr>
      <vt:lpstr>Prevención</vt:lpstr>
      <vt:lpstr>Objetivo</vt:lpstr>
      <vt:lpstr>¿Quiénes?</vt:lpstr>
      <vt:lpstr>Trascendencia</vt:lpstr>
      <vt:lpstr>Prevención: redes comunitarias de protección a la infancia</vt:lpstr>
      <vt:lpstr>Cuarta etapa: suma de voluntades latinoamericanas (2009)</vt:lpstr>
      <vt:lpstr>Quinta etapa: punto de partida</vt:lpstr>
      <vt:lpstr>Nacimiento de Día (Derechos de la Infancia y la Adolescencia)</vt:lpstr>
      <vt:lpstr>Al fin, un trabajo integral</vt:lpstr>
      <vt:lpstr>Pendientes:</vt:lpstr>
      <vt:lpstr>Obstáculos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CONTRA LA EXPLOTACIÓN SEXUAL COMERCIAL DE NIÑAS, NIÑOS Y ADOLESCENTES EN MÉXICO</dc:title>
  <dc:creator>RAQUEL PASTOR ESCOBAR</dc:creator>
  <cp:lastModifiedBy>Usuario de Microsoft Office</cp:lastModifiedBy>
  <cp:revision>22</cp:revision>
  <dcterms:created xsi:type="dcterms:W3CDTF">2014-02-12T18:14:38Z</dcterms:created>
  <dcterms:modified xsi:type="dcterms:W3CDTF">2017-10-10T18:33:41Z</dcterms:modified>
</cp:coreProperties>
</file>